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3" r:id="rId3"/>
    <p:sldId id="258" r:id="rId4"/>
    <p:sldId id="275" r:id="rId5"/>
    <p:sldId id="276" r:id="rId6"/>
    <p:sldId id="257" r:id="rId7"/>
    <p:sldId id="264" r:id="rId8"/>
    <p:sldId id="265" r:id="rId9"/>
    <p:sldId id="266" r:id="rId10"/>
    <p:sldId id="267" r:id="rId11"/>
    <p:sldId id="268" r:id="rId12"/>
    <p:sldId id="259" r:id="rId13"/>
    <p:sldId id="269" r:id="rId14"/>
    <p:sldId id="270" r:id="rId15"/>
    <p:sldId id="271" r:id="rId16"/>
    <p:sldId id="272" r:id="rId17"/>
    <p:sldId id="260" r:id="rId18"/>
    <p:sldId id="261" r:id="rId19"/>
    <p:sldId id="273" r:id="rId20"/>
    <p:sldId id="274" r:id="rId21"/>
    <p:sldId id="262" r:id="rId2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414B4C-615D-4254-90C8-AA4FFE81E1C2}" type="datetimeFigureOut">
              <a:rPr lang="es-CO" smtClean="0"/>
              <a:t>27/05/2021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FDDD41-2D4B-4A63-B5A8-5ECF420E8D38}" type="slidenum">
              <a:rPr lang="es-CO" smtClean="0"/>
              <a:t>‹Nº›</a:t>
            </a:fld>
            <a:endParaRPr lang="es-CO"/>
          </a:p>
        </p:txBody>
      </p:sp>
    </p:spTree>
    <p:extLst>
      <p:ext uri="{BB962C8B-B14F-4D97-AF65-F5344CB8AC3E}">
        <p14:creationId xmlns:p14="http://schemas.microsoft.com/office/powerpoint/2010/main" val="3062271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dirty="0"/>
          </a:p>
        </p:txBody>
      </p:sp>
      <p:sp>
        <p:nvSpPr>
          <p:cNvPr id="1536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58825" indent="-292100">
              <a:defRPr>
                <a:solidFill>
                  <a:schemeClr val="tx1"/>
                </a:solidFill>
                <a:latin typeface="Arial" panose="020B0604020202020204" pitchFamily="34" charset="0"/>
              </a:defRPr>
            </a:lvl2pPr>
            <a:lvl3pPr marL="1168400" indent="-233363">
              <a:defRPr>
                <a:solidFill>
                  <a:schemeClr val="tx1"/>
                </a:solidFill>
                <a:latin typeface="Arial" panose="020B0604020202020204" pitchFamily="34" charset="0"/>
              </a:defRPr>
            </a:lvl3pPr>
            <a:lvl4pPr marL="1635125" indent="-233363">
              <a:defRPr>
                <a:solidFill>
                  <a:schemeClr val="tx1"/>
                </a:solidFill>
                <a:latin typeface="Arial" panose="020B0604020202020204" pitchFamily="34" charset="0"/>
              </a:defRPr>
            </a:lvl4pPr>
            <a:lvl5pPr marL="2103438" indent="-233363">
              <a:defRPr>
                <a:solidFill>
                  <a:schemeClr val="tx1"/>
                </a:solidFill>
                <a:latin typeface="Arial" panose="020B0604020202020204" pitchFamily="34" charset="0"/>
              </a:defRPr>
            </a:lvl5pPr>
            <a:lvl6pPr marL="2560638" indent="-233363" eaLnBrk="0" fontAlgn="base" hangingPunct="0">
              <a:spcBef>
                <a:spcPct val="0"/>
              </a:spcBef>
              <a:spcAft>
                <a:spcPct val="0"/>
              </a:spcAft>
              <a:defRPr>
                <a:solidFill>
                  <a:schemeClr val="tx1"/>
                </a:solidFill>
                <a:latin typeface="Arial" panose="020B0604020202020204" pitchFamily="34" charset="0"/>
              </a:defRPr>
            </a:lvl6pPr>
            <a:lvl7pPr marL="3017838" indent="-233363" eaLnBrk="0" fontAlgn="base" hangingPunct="0">
              <a:spcBef>
                <a:spcPct val="0"/>
              </a:spcBef>
              <a:spcAft>
                <a:spcPct val="0"/>
              </a:spcAft>
              <a:defRPr>
                <a:solidFill>
                  <a:schemeClr val="tx1"/>
                </a:solidFill>
                <a:latin typeface="Arial" panose="020B0604020202020204" pitchFamily="34" charset="0"/>
              </a:defRPr>
            </a:lvl7pPr>
            <a:lvl8pPr marL="3475038" indent="-233363" eaLnBrk="0" fontAlgn="base" hangingPunct="0">
              <a:spcBef>
                <a:spcPct val="0"/>
              </a:spcBef>
              <a:spcAft>
                <a:spcPct val="0"/>
              </a:spcAft>
              <a:defRPr>
                <a:solidFill>
                  <a:schemeClr val="tx1"/>
                </a:solidFill>
                <a:latin typeface="Arial" panose="020B0604020202020204" pitchFamily="34" charset="0"/>
              </a:defRPr>
            </a:lvl8pPr>
            <a:lvl9pPr marL="3932238" indent="-233363"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428FAFB-29C0-4600-BC21-5AABEA2BE044}" type="slidenum">
              <a:rPr lang="es-CO" altLang="es-CO" smtClean="0">
                <a:latin typeface="Calibri" panose="020F0502020204030204" pitchFamily="34" charset="0"/>
              </a:rPr>
              <a:pPr fontAlgn="base">
                <a:spcBef>
                  <a:spcPct val="0"/>
                </a:spcBef>
                <a:spcAft>
                  <a:spcPct val="0"/>
                </a:spcAft>
              </a:pPr>
              <a:t>13</a:t>
            </a:fld>
            <a:endParaRPr lang="es-CO" altLang="es-CO">
              <a:latin typeface="Calibri" panose="020F0502020204030204" pitchFamily="34" charset="0"/>
            </a:endParaRPr>
          </a:p>
        </p:txBody>
      </p:sp>
    </p:spTree>
    <p:extLst>
      <p:ext uri="{BB962C8B-B14F-4D97-AF65-F5344CB8AC3E}">
        <p14:creationId xmlns:p14="http://schemas.microsoft.com/office/powerpoint/2010/main" val="144076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dirty="0"/>
          </a:p>
        </p:txBody>
      </p:sp>
      <p:sp>
        <p:nvSpPr>
          <p:cNvPr id="1536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58825" indent="-292100">
              <a:defRPr>
                <a:solidFill>
                  <a:schemeClr val="tx1"/>
                </a:solidFill>
                <a:latin typeface="Arial" panose="020B0604020202020204" pitchFamily="34" charset="0"/>
              </a:defRPr>
            </a:lvl2pPr>
            <a:lvl3pPr marL="1168400" indent="-233363">
              <a:defRPr>
                <a:solidFill>
                  <a:schemeClr val="tx1"/>
                </a:solidFill>
                <a:latin typeface="Arial" panose="020B0604020202020204" pitchFamily="34" charset="0"/>
              </a:defRPr>
            </a:lvl3pPr>
            <a:lvl4pPr marL="1635125" indent="-233363">
              <a:defRPr>
                <a:solidFill>
                  <a:schemeClr val="tx1"/>
                </a:solidFill>
                <a:latin typeface="Arial" panose="020B0604020202020204" pitchFamily="34" charset="0"/>
              </a:defRPr>
            </a:lvl4pPr>
            <a:lvl5pPr marL="2103438" indent="-233363">
              <a:defRPr>
                <a:solidFill>
                  <a:schemeClr val="tx1"/>
                </a:solidFill>
                <a:latin typeface="Arial" panose="020B0604020202020204" pitchFamily="34" charset="0"/>
              </a:defRPr>
            </a:lvl5pPr>
            <a:lvl6pPr marL="2560638" indent="-233363" eaLnBrk="0" fontAlgn="base" hangingPunct="0">
              <a:spcBef>
                <a:spcPct val="0"/>
              </a:spcBef>
              <a:spcAft>
                <a:spcPct val="0"/>
              </a:spcAft>
              <a:defRPr>
                <a:solidFill>
                  <a:schemeClr val="tx1"/>
                </a:solidFill>
                <a:latin typeface="Arial" panose="020B0604020202020204" pitchFamily="34" charset="0"/>
              </a:defRPr>
            </a:lvl6pPr>
            <a:lvl7pPr marL="3017838" indent="-233363" eaLnBrk="0" fontAlgn="base" hangingPunct="0">
              <a:spcBef>
                <a:spcPct val="0"/>
              </a:spcBef>
              <a:spcAft>
                <a:spcPct val="0"/>
              </a:spcAft>
              <a:defRPr>
                <a:solidFill>
                  <a:schemeClr val="tx1"/>
                </a:solidFill>
                <a:latin typeface="Arial" panose="020B0604020202020204" pitchFamily="34" charset="0"/>
              </a:defRPr>
            </a:lvl7pPr>
            <a:lvl8pPr marL="3475038" indent="-233363" eaLnBrk="0" fontAlgn="base" hangingPunct="0">
              <a:spcBef>
                <a:spcPct val="0"/>
              </a:spcBef>
              <a:spcAft>
                <a:spcPct val="0"/>
              </a:spcAft>
              <a:defRPr>
                <a:solidFill>
                  <a:schemeClr val="tx1"/>
                </a:solidFill>
                <a:latin typeface="Arial" panose="020B0604020202020204" pitchFamily="34" charset="0"/>
              </a:defRPr>
            </a:lvl8pPr>
            <a:lvl9pPr marL="3932238" indent="-233363"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428FAFB-29C0-4600-BC21-5AABEA2BE044}" type="slidenum">
              <a:rPr lang="es-CO" altLang="es-CO" smtClean="0">
                <a:latin typeface="Calibri" panose="020F0502020204030204" pitchFamily="34" charset="0"/>
              </a:rPr>
              <a:pPr fontAlgn="base">
                <a:spcBef>
                  <a:spcPct val="0"/>
                </a:spcBef>
                <a:spcAft>
                  <a:spcPct val="0"/>
                </a:spcAft>
              </a:pPr>
              <a:t>14</a:t>
            </a:fld>
            <a:endParaRPr lang="es-CO" altLang="es-CO">
              <a:latin typeface="Calibri" panose="020F0502020204030204" pitchFamily="34" charset="0"/>
            </a:endParaRPr>
          </a:p>
        </p:txBody>
      </p:sp>
    </p:spTree>
    <p:extLst>
      <p:ext uri="{BB962C8B-B14F-4D97-AF65-F5344CB8AC3E}">
        <p14:creationId xmlns:p14="http://schemas.microsoft.com/office/powerpoint/2010/main" val="144076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dirty="0"/>
          </a:p>
        </p:txBody>
      </p:sp>
      <p:sp>
        <p:nvSpPr>
          <p:cNvPr id="1536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58825" indent="-292100">
              <a:defRPr>
                <a:solidFill>
                  <a:schemeClr val="tx1"/>
                </a:solidFill>
                <a:latin typeface="Arial" panose="020B0604020202020204" pitchFamily="34" charset="0"/>
              </a:defRPr>
            </a:lvl2pPr>
            <a:lvl3pPr marL="1168400" indent="-233363">
              <a:defRPr>
                <a:solidFill>
                  <a:schemeClr val="tx1"/>
                </a:solidFill>
                <a:latin typeface="Arial" panose="020B0604020202020204" pitchFamily="34" charset="0"/>
              </a:defRPr>
            </a:lvl3pPr>
            <a:lvl4pPr marL="1635125" indent="-233363">
              <a:defRPr>
                <a:solidFill>
                  <a:schemeClr val="tx1"/>
                </a:solidFill>
                <a:latin typeface="Arial" panose="020B0604020202020204" pitchFamily="34" charset="0"/>
              </a:defRPr>
            </a:lvl4pPr>
            <a:lvl5pPr marL="2103438" indent="-233363">
              <a:defRPr>
                <a:solidFill>
                  <a:schemeClr val="tx1"/>
                </a:solidFill>
                <a:latin typeface="Arial" panose="020B0604020202020204" pitchFamily="34" charset="0"/>
              </a:defRPr>
            </a:lvl5pPr>
            <a:lvl6pPr marL="2560638" indent="-233363" eaLnBrk="0" fontAlgn="base" hangingPunct="0">
              <a:spcBef>
                <a:spcPct val="0"/>
              </a:spcBef>
              <a:spcAft>
                <a:spcPct val="0"/>
              </a:spcAft>
              <a:defRPr>
                <a:solidFill>
                  <a:schemeClr val="tx1"/>
                </a:solidFill>
                <a:latin typeface="Arial" panose="020B0604020202020204" pitchFamily="34" charset="0"/>
              </a:defRPr>
            </a:lvl6pPr>
            <a:lvl7pPr marL="3017838" indent="-233363" eaLnBrk="0" fontAlgn="base" hangingPunct="0">
              <a:spcBef>
                <a:spcPct val="0"/>
              </a:spcBef>
              <a:spcAft>
                <a:spcPct val="0"/>
              </a:spcAft>
              <a:defRPr>
                <a:solidFill>
                  <a:schemeClr val="tx1"/>
                </a:solidFill>
                <a:latin typeface="Arial" panose="020B0604020202020204" pitchFamily="34" charset="0"/>
              </a:defRPr>
            </a:lvl7pPr>
            <a:lvl8pPr marL="3475038" indent="-233363" eaLnBrk="0" fontAlgn="base" hangingPunct="0">
              <a:spcBef>
                <a:spcPct val="0"/>
              </a:spcBef>
              <a:spcAft>
                <a:spcPct val="0"/>
              </a:spcAft>
              <a:defRPr>
                <a:solidFill>
                  <a:schemeClr val="tx1"/>
                </a:solidFill>
                <a:latin typeface="Arial" panose="020B0604020202020204" pitchFamily="34" charset="0"/>
              </a:defRPr>
            </a:lvl8pPr>
            <a:lvl9pPr marL="3932238" indent="-233363"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428FAFB-29C0-4600-BC21-5AABEA2BE044}" type="slidenum">
              <a:rPr lang="es-CO" altLang="es-CO" smtClean="0">
                <a:latin typeface="Calibri" panose="020F0502020204030204" pitchFamily="34" charset="0"/>
              </a:rPr>
              <a:pPr fontAlgn="base">
                <a:spcBef>
                  <a:spcPct val="0"/>
                </a:spcBef>
                <a:spcAft>
                  <a:spcPct val="0"/>
                </a:spcAft>
              </a:pPr>
              <a:t>15</a:t>
            </a:fld>
            <a:endParaRPr lang="es-CO" altLang="es-CO">
              <a:latin typeface="Calibri" panose="020F0502020204030204" pitchFamily="34" charset="0"/>
            </a:endParaRPr>
          </a:p>
        </p:txBody>
      </p:sp>
    </p:spTree>
    <p:extLst>
      <p:ext uri="{BB962C8B-B14F-4D97-AF65-F5344CB8AC3E}">
        <p14:creationId xmlns:p14="http://schemas.microsoft.com/office/powerpoint/2010/main" val="993323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CO" altLang="es-CO" dirty="0"/>
          </a:p>
        </p:txBody>
      </p:sp>
      <p:sp>
        <p:nvSpPr>
          <p:cNvPr id="1536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58825" indent="-292100">
              <a:defRPr>
                <a:solidFill>
                  <a:schemeClr val="tx1"/>
                </a:solidFill>
                <a:latin typeface="Arial" panose="020B0604020202020204" pitchFamily="34" charset="0"/>
              </a:defRPr>
            </a:lvl2pPr>
            <a:lvl3pPr marL="1168400" indent="-233363">
              <a:defRPr>
                <a:solidFill>
                  <a:schemeClr val="tx1"/>
                </a:solidFill>
                <a:latin typeface="Arial" panose="020B0604020202020204" pitchFamily="34" charset="0"/>
              </a:defRPr>
            </a:lvl3pPr>
            <a:lvl4pPr marL="1635125" indent="-233363">
              <a:defRPr>
                <a:solidFill>
                  <a:schemeClr val="tx1"/>
                </a:solidFill>
                <a:latin typeface="Arial" panose="020B0604020202020204" pitchFamily="34" charset="0"/>
              </a:defRPr>
            </a:lvl4pPr>
            <a:lvl5pPr marL="2103438" indent="-233363">
              <a:defRPr>
                <a:solidFill>
                  <a:schemeClr val="tx1"/>
                </a:solidFill>
                <a:latin typeface="Arial" panose="020B0604020202020204" pitchFamily="34" charset="0"/>
              </a:defRPr>
            </a:lvl5pPr>
            <a:lvl6pPr marL="2560638" indent="-233363" eaLnBrk="0" fontAlgn="base" hangingPunct="0">
              <a:spcBef>
                <a:spcPct val="0"/>
              </a:spcBef>
              <a:spcAft>
                <a:spcPct val="0"/>
              </a:spcAft>
              <a:defRPr>
                <a:solidFill>
                  <a:schemeClr val="tx1"/>
                </a:solidFill>
                <a:latin typeface="Arial" panose="020B0604020202020204" pitchFamily="34" charset="0"/>
              </a:defRPr>
            </a:lvl6pPr>
            <a:lvl7pPr marL="3017838" indent="-233363" eaLnBrk="0" fontAlgn="base" hangingPunct="0">
              <a:spcBef>
                <a:spcPct val="0"/>
              </a:spcBef>
              <a:spcAft>
                <a:spcPct val="0"/>
              </a:spcAft>
              <a:defRPr>
                <a:solidFill>
                  <a:schemeClr val="tx1"/>
                </a:solidFill>
                <a:latin typeface="Arial" panose="020B0604020202020204" pitchFamily="34" charset="0"/>
              </a:defRPr>
            </a:lvl7pPr>
            <a:lvl8pPr marL="3475038" indent="-233363" eaLnBrk="0" fontAlgn="base" hangingPunct="0">
              <a:spcBef>
                <a:spcPct val="0"/>
              </a:spcBef>
              <a:spcAft>
                <a:spcPct val="0"/>
              </a:spcAft>
              <a:defRPr>
                <a:solidFill>
                  <a:schemeClr val="tx1"/>
                </a:solidFill>
                <a:latin typeface="Arial" panose="020B0604020202020204" pitchFamily="34" charset="0"/>
              </a:defRPr>
            </a:lvl8pPr>
            <a:lvl9pPr marL="3932238" indent="-233363"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0"/>
              </a:spcBef>
              <a:spcAft>
                <a:spcPct val="0"/>
              </a:spcAft>
            </a:pPr>
            <a:fld id="{B428FAFB-29C0-4600-BC21-5AABEA2BE044}" type="slidenum">
              <a:rPr lang="es-CO" altLang="es-CO" smtClean="0">
                <a:latin typeface="Calibri" panose="020F0502020204030204" pitchFamily="34" charset="0"/>
              </a:rPr>
              <a:pPr fontAlgn="base">
                <a:spcBef>
                  <a:spcPct val="0"/>
                </a:spcBef>
                <a:spcAft>
                  <a:spcPct val="0"/>
                </a:spcAft>
              </a:pPr>
              <a:t>16</a:t>
            </a:fld>
            <a:endParaRPr lang="es-CO" altLang="es-CO">
              <a:latin typeface="Calibri" panose="020F0502020204030204" pitchFamily="34" charset="0"/>
            </a:endParaRPr>
          </a:p>
        </p:txBody>
      </p:sp>
    </p:spTree>
    <p:extLst>
      <p:ext uri="{BB962C8B-B14F-4D97-AF65-F5344CB8AC3E}">
        <p14:creationId xmlns:p14="http://schemas.microsoft.com/office/powerpoint/2010/main" val="2062985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C43445-0FCA-4BE7-B675-7FB888B33B1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E8A1A55B-D89E-4627-A67F-32417CE398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E8D3B9C4-2293-42A5-9845-4D853650C16A}"/>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5" name="Marcador de pie de página 4">
            <a:extLst>
              <a:ext uri="{FF2B5EF4-FFF2-40B4-BE49-F238E27FC236}">
                <a16:creationId xmlns:a16="http://schemas.microsoft.com/office/drawing/2014/main" id="{F214E016-307E-43BB-B697-3FD2B606020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DE431B9-35BF-4B92-BE7C-C8AFE0B696FD}"/>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3957356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D033FB-EF33-4AF5-9E09-929EEA8397EC}"/>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5989811-42EA-4FC8-9BA8-811804A7BDD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04C80DA2-455E-4EA5-B61B-30B2C5EA1A98}"/>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5" name="Marcador de pie de página 4">
            <a:extLst>
              <a:ext uri="{FF2B5EF4-FFF2-40B4-BE49-F238E27FC236}">
                <a16:creationId xmlns:a16="http://schemas.microsoft.com/office/drawing/2014/main" id="{AC2117C2-B5C6-484A-BC1F-B4D5F7F94D5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B026E3E-D502-4967-954F-B8C9666E821F}"/>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3870723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6D799F1-FE4E-43D7-A3AC-BBDE1540FC5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75CB09AC-755B-4363-B44C-0F1F73AB89E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F8289864-98C7-4A28-BA27-0D70C4F6EA7D}"/>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5" name="Marcador de pie de página 4">
            <a:extLst>
              <a:ext uri="{FF2B5EF4-FFF2-40B4-BE49-F238E27FC236}">
                <a16:creationId xmlns:a16="http://schemas.microsoft.com/office/drawing/2014/main" id="{6BB2902C-9A9D-4ACC-B278-8296327FA4AF}"/>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147D846-C388-4949-A647-1783306D6511}"/>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2746562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06A9A4-C89F-4209-9581-56DE85BF5697}"/>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9A555610-AB44-4D57-A927-CA0A84439EEB}"/>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9AAF2493-6DC9-4D2B-8748-A6F36ACB8C0E}"/>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5" name="Marcador de pie de página 4">
            <a:extLst>
              <a:ext uri="{FF2B5EF4-FFF2-40B4-BE49-F238E27FC236}">
                <a16:creationId xmlns:a16="http://schemas.microsoft.com/office/drawing/2014/main" id="{F34A6AF9-AF79-4626-982E-680EF3FC547E}"/>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02C1A7D-6BF1-47FE-8ED8-B24BF1AC56AA}"/>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497938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145BB9-65FE-44FE-A7DA-9F9019787C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6A83C935-7D59-422E-B19C-6C1FB4D3B2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61E8DF31-8CB6-4534-AA4E-37FF590E07CE}"/>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5" name="Marcador de pie de página 4">
            <a:extLst>
              <a:ext uri="{FF2B5EF4-FFF2-40B4-BE49-F238E27FC236}">
                <a16:creationId xmlns:a16="http://schemas.microsoft.com/office/drawing/2014/main" id="{9BB2F5D8-1CD1-4BCD-9365-EDF907911715}"/>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6D6234B-D2DA-4DC6-86F2-D8E32A6BCE66}"/>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132648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07D505-ADC0-4F13-8D1D-21F6CBC04093}"/>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4CC33A2-7C8F-4B5D-851C-31383DF61AB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AF5EA727-6948-4E04-B701-EA50C688F7F8}"/>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AFA6A483-E349-4B60-986B-59863DC5F9AD}"/>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6" name="Marcador de pie de página 5">
            <a:extLst>
              <a:ext uri="{FF2B5EF4-FFF2-40B4-BE49-F238E27FC236}">
                <a16:creationId xmlns:a16="http://schemas.microsoft.com/office/drawing/2014/main" id="{9E8E2EE9-560F-48E6-9B23-71100D5800B5}"/>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8876B241-5EDF-4C9B-AA18-9EA9BB66E158}"/>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379614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D8F440-9CF7-4A77-BD93-8DA2F18F383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C9961022-5696-4851-ADB4-6324987A42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A927B4C-B656-448F-B262-3AB739AF416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E1B1F154-0AE3-4DDF-AB38-303028F63D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925407B7-57FA-4DEB-85E9-72C089373C54}"/>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86DE2842-748F-425D-85B0-2D4699F98803}"/>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8" name="Marcador de pie de página 7">
            <a:extLst>
              <a:ext uri="{FF2B5EF4-FFF2-40B4-BE49-F238E27FC236}">
                <a16:creationId xmlns:a16="http://schemas.microsoft.com/office/drawing/2014/main" id="{15B2F71B-5990-4224-B706-E9A6625D2356}"/>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DB1366DD-81E9-4850-A199-7CA1684CC1AD}"/>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361748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7BC56A-31A8-4A9F-8836-E36D8617178A}"/>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9DB7DE0F-651C-4DDD-974B-BADDE19EEA41}"/>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4" name="Marcador de pie de página 3">
            <a:extLst>
              <a:ext uri="{FF2B5EF4-FFF2-40B4-BE49-F238E27FC236}">
                <a16:creationId xmlns:a16="http://schemas.microsoft.com/office/drawing/2014/main" id="{BE527CC7-BC61-4FAA-B586-6EC04A9813B6}"/>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13E17839-E2F4-4BFC-9116-6C78B7143B88}"/>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1995729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CAA81A5-04A6-4A26-A184-05D1C9623514}"/>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3" name="Marcador de pie de página 2">
            <a:extLst>
              <a:ext uri="{FF2B5EF4-FFF2-40B4-BE49-F238E27FC236}">
                <a16:creationId xmlns:a16="http://schemas.microsoft.com/office/drawing/2014/main" id="{644C671F-8B6F-4BCF-A5FB-6B5ACC6CF24C}"/>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D503DF1A-E60A-439A-935B-E05760E976FC}"/>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2022540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E334A9-397F-4ED4-9D6E-250F948BE9A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E5D6A508-D5FB-4A02-8850-34AB07465C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F7D46BAC-74C8-4D51-AD61-B43781BF5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85502D1-ABF5-4AF0-B1DB-CA22DBB6C3B0}"/>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6" name="Marcador de pie de página 5">
            <a:extLst>
              <a:ext uri="{FF2B5EF4-FFF2-40B4-BE49-F238E27FC236}">
                <a16:creationId xmlns:a16="http://schemas.microsoft.com/office/drawing/2014/main" id="{E1E606AB-0868-4A66-8765-340360A298C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6E1CB8-0B9B-4495-94DD-A55111B8D6BD}"/>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1611913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94970F-4525-4F42-BB6C-9C3C6E0D5B8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92D6E5FB-EB78-44F9-A165-7A5D935464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5E094DAE-7B45-4157-8A5A-25B491FA34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A46D4E1-D5D6-419D-9F43-DCE6EB72C184}"/>
              </a:ext>
            </a:extLst>
          </p:cNvPr>
          <p:cNvSpPr>
            <a:spLocks noGrp="1"/>
          </p:cNvSpPr>
          <p:nvPr>
            <p:ph type="dt" sz="half" idx="10"/>
          </p:nvPr>
        </p:nvSpPr>
        <p:spPr/>
        <p:txBody>
          <a:bodyPr/>
          <a:lstStyle/>
          <a:p>
            <a:fld id="{333E80E6-8DF9-471E-B118-1527AC742DFE}" type="datetimeFigureOut">
              <a:rPr lang="es-CO" smtClean="0"/>
              <a:t>27/05/2021</a:t>
            </a:fld>
            <a:endParaRPr lang="es-CO"/>
          </a:p>
        </p:txBody>
      </p:sp>
      <p:sp>
        <p:nvSpPr>
          <p:cNvPr id="6" name="Marcador de pie de página 5">
            <a:extLst>
              <a:ext uri="{FF2B5EF4-FFF2-40B4-BE49-F238E27FC236}">
                <a16:creationId xmlns:a16="http://schemas.microsoft.com/office/drawing/2014/main" id="{41614E23-CFC0-4628-9F5F-E0A85F1CBD0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DD7F349E-B453-4E4D-A3A5-9872FF5CB809}"/>
              </a:ext>
            </a:extLst>
          </p:cNvPr>
          <p:cNvSpPr>
            <a:spLocks noGrp="1"/>
          </p:cNvSpPr>
          <p:nvPr>
            <p:ph type="sldNum" sz="quarter" idx="12"/>
          </p:nvPr>
        </p:nvSpPr>
        <p:spPr/>
        <p:txBody>
          <a:bodyPr/>
          <a:lstStyle/>
          <a:p>
            <a:fld id="{91D94EDD-CBBB-4CA7-9DFB-B102365F9355}" type="slidenum">
              <a:rPr lang="es-CO" smtClean="0"/>
              <a:t>‹Nº›</a:t>
            </a:fld>
            <a:endParaRPr lang="es-CO"/>
          </a:p>
        </p:txBody>
      </p:sp>
    </p:spTree>
    <p:extLst>
      <p:ext uri="{BB962C8B-B14F-4D97-AF65-F5344CB8AC3E}">
        <p14:creationId xmlns:p14="http://schemas.microsoft.com/office/powerpoint/2010/main" val="261734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3668AA3-E256-471E-B725-3675356A53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5C9EC9D1-E3C4-4470-A97C-AF51961EE6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60F2FE01-83CA-4DEC-BCA0-4310FA8587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E80E6-8DF9-471E-B118-1527AC742DFE}" type="datetimeFigureOut">
              <a:rPr lang="es-CO" smtClean="0"/>
              <a:t>27/05/2021</a:t>
            </a:fld>
            <a:endParaRPr lang="es-CO"/>
          </a:p>
        </p:txBody>
      </p:sp>
      <p:sp>
        <p:nvSpPr>
          <p:cNvPr id="5" name="Marcador de pie de página 4">
            <a:extLst>
              <a:ext uri="{FF2B5EF4-FFF2-40B4-BE49-F238E27FC236}">
                <a16:creationId xmlns:a16="http://schemas.microsoft.com/office/drawing/2014/main" id="{F8683FBE-3518-41B6-965E-9768F86E7A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D46C11C2-1CA7-4539-8C85-FB0D7A7B7D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D94EDD-CBBB-4CA7-9DFB-B102365F9355}" type="slidenum">
              <a:rPr lang="es-CO" smtClean="0"/>
              <a:t>‹Nº›</a:t>
            </a:fld>
            <a:endParaRPr lang="es-CO"/>
          </a:p>
        </p:txBody>
      </p:sp>
    </p:spTree>
    <p:extLst>
      <p:ext uri="{BB962C8B-B14F-4D97-AF65-F5344CB8AC3E}">
        <p14:creationId xmlns:p14="http://schemas.microsoft.com/office/powerpoint/2010/main" val="32764699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hyperlink" Target="mailto:sindesenanacional@gmail.com"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hyperlink" Target="mailto:permisossindesena@gmail.com" TargetMode="External"/><Relationship Id="rId4" Type="http://schemas.openxmlformats.org/officeDocument/2006/relationships/hyperlink" Target="mailto:juntanacionalsindesena@gmail.com"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mailto:juntanacionalcontabilidad@gmail.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6000"/>
          </a:schemeClr>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uadroTexto 8">
            <a:extLst>
              <a:ext uri="{FF2B5EF4-FFF2-40B4-BE49-F238E27FC236}">
                <a16:creationId xmlns:a16="http://schemas.microsoft.com/office/drawing/2014/main" id="{E08FCAAF-8C41-4DA1-BDD3-EF1CCA6FDEF4}"/>
              </a:ext>
            </a:extLst>
          </p:cNvPr>
          <p:cNvSpPr txBox="1"/>
          <p:nvPr/>
        </p:nvSpPr>
        <p:spPr>
          <a:xfrm>
            <a:off x="1908313" y="2551837"/>
            <a:ext cx="8375373" cy="1846659"/>
          </a:xfrm>
          <a:prstGeom prst="rect">
            <a:avLst/>
          </a:prstGeom>
          <a:noFill/>
        </p:spPr>
        <p:txBody>
          <a:bodyPr wrap="square">
            <a:spAutoFit/>
          </a:bodyPr>
          <a:lstStyle/>
          <a:p>
            <a:pPr algn="ctr"/>
            <a:r>
              <a:rPr lang="es-CO" sz="3800" b="1" dirty="0">
                <a:solidFill>
                  <a:srgbClr val="800000"/>
                </a:solidFill>
                <a:effectLst/>
                <a:latin typeface="Tahoma" panose="020B0604030504040204" pitchFamily="34" charset="0"/>
                <a:ea typeface="Times New Roman" panose="02020603050405020304" pitchFamily="18" charset="0"/>
              </a:rPr>
              <a:t>ACTIVIDADES Y/O FUNCIONES TRABAJADORES DE SINDESENA  JUNTA NACIONAL </a:t>
            </a:r>
            <a:endParaRPr lang="es-CO" sz="3800" dirty="0">
              <a:effectLst/>
              <a:latin typeface="Times New Roman" panose="02020603050405020304" pitchFamily="18" charset="0"/>
              <a:ea typeface="Times New Roman" panose="02020603050405020304" pitchFamily="18" charset="0"/>
            </a:endParaRPr>
          </a:p>
        </p:txBody>
      </p:sp>
      <p:sp>
        <p:nvSpPr>
          <p:cNvPr id="6" name="CuadroTexto 5">
            <a:extLst>
              <a:ext uri="{FF2B5EF4-FFF2-40B4-BE49-F238E27FC236}">
                <a16:creationId xmlns:a16="http://schemas.microsoft.com/office/drawing/2014/main" id="{AA257959-E054-48F4-83C6-FC4CAD38A435}"/>
              </a:ext>
            </a:extLst>
          </p:cNvPr>
          <p:cNvSpPr txBox="1"/>
          <p:nvPr/>
        </p:nvSpPr>
        <p:spPr>
          <a:xfrm>
            <a:off x="3046827" y="5680938"/>
            <a:ext cx="6098344" cy="707886"/>
          </a:xfrm>
          <a:prstGeom prst="rect">
            <a:avLst/>
          </a:prstGeom>
          <a:noFill/>
        </p:spPr>
        <p:txBody>
          <a:bodyPr wrap="square">
            <a:spAutoFit/>
          </a:bodyPr>
          <a:lstStyle/>
          <a:p>
            <a:pPr algn="ctr"/>
            <a:r>
              <a:rPr lang="es-CO" sz="2000" b="1" dirty="0">
                <a:solidFill>
                  <a:srgbClr val="800000"/>
                </a:solidFill>
                <a:effectLst/>
                <a:latin typeface="Tahoma" panose="020B0604030504040204" pitchFamily="34" charset="0"/>
                <a:ea typeface="Times New Roman" panose="02020603050405020304" pitchFamily="18" charset="0"/>
              </a:rPr>
              <a:t>SINDICATO DE EMPLEADOS PÚBLICOS DEL SENA - SINDESENA</a:t>
            </a:r>
            <a:endParaRPr lang="es-CO"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4878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B736BB-BDBC-4367-A003-C8659A0DF42D}"/>
              </a:ext>
            </a:extLst>
          </p:cNvPr>
          <p:cNvSpPr>
            <a:spLocks noGrp="1"/>
          </p:cNvSpPr>
          <p:nvPr>
            <p:ph type="title"/>
          </p:nvPr>
        </p:nvSpPr>
        <p:spPr>
          <a:xfrm>
            <a:off x="3480353" y="842430"/>
            <a:ext cx="10058400" cy="1033368"/>
          </a:xfrm>
        </p:spPr>
        <p:txBody>
          <a:bodyPr>
            <a:normAutofit fontScale="90000"/>
          </a:bodyPr>
          <a:lstStyle/>
          <a:p>
            <a:r>
              <a:rPr lang="es-ES" sz="7200" b="1" dirty="0">
                <a:solidFill>
                  <a:srgbClr val="0070C0"/>
                </a:solidFill>
              </a:rPr>
              <a:t>Seguimiento Acuerdo Colectivo</a:t>
            </a:r>
          </a:p>
        </p:txBody>
      </p:sp>
      <p:pic>
        <p:nvPicPr>
          <p:cNvPr id="4" name="Imagen 1">
            <a:extLst>
              <a:ext uri="{FF2B5EF4-FFF2-40B4-BE49-F238E27FC236}">
                <a16:creationId xmlns:a16="http://schemas.microsoft.com/office/drawing/2014/main" id="{1D32AC86-6642-458F-B313-2EAFF7F68F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512" y="200584"/>
            <a:ext cx="24574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Un esquema de reuniones que si funciona! – Manolo Alvarez: Blog">
            <a:extLst>
              <a:ext uri="{FF2B5EF4-FFF2-40B4-BE49-F238E27FC236}">
                <a16:creationId xmlns:a16="http://schemas.microsoft.com/office/drawing/2014/main" id="{270665BD-90BB-4162-906A-8AB6F2CA961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60127" y="1979801"/>
            <a:ext cx="3263318" cy="3263318"/>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9376233F-EC77-431A-9482-20B7F08B2DC0}"/>
              </a:ext>
            </a:extLst>
          </p:cNvPr>
          <p:cNvSpPr txBox="1"/>
          <p:nvPr/>
        </p:nvSpPr>
        <p:spPr>
          <a:xfrm>
            <a:off x="359048" y="1979801"/>
            <a:ext cx="7361346" cy="3170099"/>
          </a:xfrm>
          <a:prstGeom prst="rect">
            <a:avLst/>
          </a:prstGeom>
          <a:noFill/>
        </p:spPr>
        <p:txBody>
          <a:bodyPr wrap="square" rtlCol="0">
            <a:spAutoFit/>
          </a:bodyPr>
          <a:lstStyle/>
          <a:p>
            <a:pPr marL="342900" indent="-342900">
              <a:buAutoNum type="arabicPeriod"/>
            </a:pPr>
            <a:r>
              <a:rPr lang="es-ES" sz="2000" dirty="0"/>
              <a:t>Control y seguimiento a los compromisos.</a:t>
            </a:r>
          </a:p>
          <a:p>
            <a:pPr marL="342900" indent="-342900">
              <a:buFont typeface="Arial" panose="020B0604020202020204" pitchFamily="34" charset="0"/>
              <a:buChar char="•"/>
            </a:pPr>
            <a:r>
              <a:rPr lang="es-ES" sz="2000" dirty="0"/>
              <a:t>Apoyo con tramité de la agenda de las reuniones </a:t>
            </a:r>
          </a:p>
          <a:p>
            <a:pPr marL="342900" indent="-342900">
              <a:buFont typeface="Arial" panose="020B0604020202020204" pitchFamily="34" charset="0"/>
              <a:buChar char="•"/>
            </a:pPr>
            <a:r>
              <a:rPr lang="es-ES" sz="2000" dirty="0"/>
              <a:t>Seguimiento compromisos (matriz, carpeta por fecha de reunión )</a:t>
            </a:r>
          </a:p>
          <a:p>
            <a:r>
              <a:rPr lang="es-ES" sz="2000" dirty="0"/>
              <a:t>2.  Llevar control de las actas y su archivo digital</a:t>
            </a:r>
          </a:p>
          <a:p>
            <a:pPr marL="457200" indent="-457200">
              <a:buAutoNum type="arabicPeriod" startAt="3"/>
            </a:pPr>
            <a:r>
              <a:rPr lang="es-ES" sz="2000" dirty="0"/>
              <a:t>Retroalimentación por parte de las Subdirectivas y seguimiento a la regional </a:t>
            </a:r>
          </a:p>
          <a:p>
            <a:pPr marL="457200" indent="-457200">
              <a:buAutoNum type="arabicPeriod" startAt="3"/>
            </a:pPr>
            <a:endParaRPr lang="es-ES" sz="2000" dirty="0"/>
          </a:p>
          <a:p>
            <a:pPr marL="457200" indent="-457200">
              <a:buAutoNum type="arabicPeriod" startAt="3"/>
            </a:pPr>
            <a:endParaRPr lang="es-ES" sz="2000" dirty="0"/>
          </a:p>
          <a:p>
            <a:pPr marL="457200" indent="-457200">
              <a:buAutoNum type="arabicPeriod" startAt="3"/>
            </a:pPr>
            <a:endParaRPr lang="es-ES" sz="2000" dirty="0"/>
          </a:p>
          <a:p>
            <a:endParaRPr lang="es-ES" sz="2000" dirty="0"/>
          </a:p>
        </p:txBody>
      </p:sp>
      <p:sp>
        <p:nvSpPr>
          <p:cNvPr id="5" name="CuadroTexto 4">
            <a:extLst>
              <a:ext uri="{FF2B5EF4-FFF2-40B4-BE49-F238E27FC236}">
                <a16:creationId xmlns:a16="http://schemas.microsoft.com/office/drawing/2014/main" id="{C2915E0D-CA18-4040-8678-2822678E4FF3}"/>
              </a:ext>
            </a:extLst>
          </p:cNvPr>
          <p:cNvSpPr txBox="1"/>
          <p:nvPr/>
        </p:nvSpPr>
        <p:spPr>
          <a:xfrm>
            <a:off x="457193" y="4298557"/>
            <a:ext cx="6203666" cy="1200329"/>
          </a:xfrm>
          <a:prstGeom prst="rect">
            <a:avLst/>
          </a:prstGeom>
          <a:noFill/>
        </p:spPr>
        <p:txBody>
          <a:bodyPr wrap="square" rtlCol="0">
            <a:spAutoFit/>
          </a:bodyPr>
          <a:lstStyle/>
          <a:p>
            <a:r>
              <a:rPr lang="es-ES" b="1" dirty="0">
                <a:solidFill>
                  <a:srgbClr val="FF0000"/>
                </a:solidFill>
              </a:rPr>
              <a:t>Para tener en cuenta:</a:t>
            </a:r>
          </a:p>
          <a:p>
            <a:r>
              <a:rPr lang="es-ES" b="0" i="0" dirty="0">
                <a:effectLst/>
                <a:latin typeface="Google Sans"/>
              </a:rPr>
              <a:t>Circulares emitidas vigencia 2020</a:t>
            </a:r>
          </a:p>
          <a:p>
            <a:pPr marL="285750" indent="-285750">
              <a:buFont typeface="Arial" panose="020B0604020202020204" pitchFamily="34" charset="0"/>
              <a:buChar char="•"/>
            </a:pPr>
            <a:r>
              <a:rPr lang="es-ES" dirty="0">
                <a:latin typeface="Google Sans"/>
              </a:rPr>
              <a:t>Reporte de la matriz –cumplimiento regional del Acuerdo </a:t>
            </a:r>
          </a:p>
          <a:p>
            <a:pPr marL="285750" indent="-285750">
              <a:buFont typeface="Arial" panose="020B0604020202020204" pitchFamily="34" charset="0"/>
              <a:buChar char="•"/>
            </a:pPr>
            <a:endParaRPr lang="es-ES" dirty="0"/>
          </a:p>
        </p:txBody>
      </p:sp>
      <p:pic>
        <p:nvPicPr>
          <p:cNvPr id="7" name="Imagen 6">
            <a:extLst>
              <a:ext uri="{FF2B5EF4-FFF2-40B4-BE49-F238E27FC236}">
                <a16:creationId xmlns:a16="http://schemas.microsoft.com/office/drawing/2014/main" id="{0032E52A-B954-4E78-88E7-FBADB97C96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3621" y="292655"/>
            <a:ext cx="1063275" cy="89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1775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B736BB-BDBC-4367-A003-C8659A0DF42D}"/>
              </a:ext>
            </a:extLst>
          </p:cNvPr>
          <p:cNvSpPr>
            <a:spLocks noGrp="1"/>
          </p:cNvSpPr>
          <p:nvPr>
            <p:ph type="title"/>
          </p:nvPr>
        </p:nvSpPr>
        <p:spPr>
          <a:xfrm>
            <a:off x="4412041" y="626695"/>
            <a:ext cx="10058400" cy="1033368"/>
          </a:xfrm>
        </p:spPr>
        <p:txBody>
          <a:bodyPr>
            <a:normAutofit fontScale="90000"/>
          </a:bodyPr>
          <a:lstStyle/>
          <a:p>
            <a:r>
              <a:rPr lang="es-ES" sz="7200" b="1" dirty="0">
                <a:solidFill>
                  <a:srgbClr val="0070C0"/>
                </a:solidFill>
              </a:rPr>
              <a:t>Administrativas </a:t>
            </a:r>
          </a:p>
        </p:txBody>
      </p:sp>
      <p:pic>
        <p:nvPicPr>
          <p:cNvPr id="4" name="Imagen 1">
            <a:extLst>
              <a:ext uri="{FF2B5EF4-FFF2-40B4-BE49-F238E27FC236}">
                <a16:creationId xmlns:a16="http://schemas.microsoft.com/office/drawing/2014/main" id="{1D32AC86-6642-458F-B313-2EAFF7F68F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048" y="178228"/>
            <a:ext cx="24574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uadroTexto 5">
            <a:extLst>
              <a:ext uri="{FF2B5EF4-FFF2-40B4-BE49-F238E27FC236}">
                <a16:creationId xmlns:a16="http://schemas.microsoft.com/office/drawing/2014/main" id="{9376233F-EC77-431A-9482-20B7F08B2DC0}"/>
              </a:ext>
            </a:extLst>
          </p:cNvPr>
          <p:cNvSpPr txBox="1"/>
          <p:nvPr/>
        </p:nvSpPr>
        <p:spPr>
          <a:xfrm>
            <a:off x="359048" y="1719742"/>
            <a:ext cx="7361346" cy="6247864"/>
          </a:xfrm>
          <a:prstGeom prst="rect">
            <a:avLst/>
          </a:prstGeom>
          <a:noFill/>
        </p:spPr>
        <p:txBody>
          <a:bodyPr wrap="square" rtlCol="0">
            <a:spAutoFit/>
          </a:bodyPr>
          <a:lstStyle/>
          <a:p>
            <a:pPr marL="342900" indent="-342900">
              <a:buAutoNum type="arabicPeriod"/>
            </a:pPr>
            <a:r>
              <a:rPr lang="es-ES" sz="2000" dirty="0"/>
              <a:t>Correspondencia (Comunicaciones, circulares, informes).</a:t>
            </a:r>
          </a:p>
          <a:p>
            <a:pPr marL="342900" indent="-342900">
              <a:buAutoNum type="arabicPeriod"/>
            </a:pPr>
            <a:r>
              <a:rPr lang="es-ES" sz="2000" dirty="0"/>
              <a:t>Correo Electrónico (</a:t>
            </a:r>
            <a:r>
              <a:rPr lang="es-ES" sz="2000" dirty="0">
                <a:hlinkClick r:id="rId3"/>
              </a:rPr>
              <a:t>sindesenanacional@gmail.com</a:t>
            </a:r>
            <a:r>
              <a:rPr lang="es-ES" sz="2000" dirty="0"/>
              <a:t>)</a:t>
            </a:r>
          </a:p>
          <a:p>
            <a:pPr marL="285750" indent="-285750">
              <a:buFont typeface="Arial" panose="020B0604020202020204" pitchFamily="34" charset="0"/>
              <a:buChar char="•"/>
            </a:pPr>
            <a:r>
              <a:rPr lang="es-ES" sz="2000" dirty="0">
                <a:effectLst/>
                <a:ea typeface="Calibri" panose="020F0502020204030204" pitchFamily="34" charset="0"/>
              </a:rPr>
              <a:t> Responder </a:t>
            </a:r>
            <a:r>
              <a:rPr lang="es-CO" sz="2000" dirty="0">
                <a:effectLst/>
                <a:ea typeface="Calibri" panose="020F0502020204030204" pitchFamily="34" charset="0"/>
              </a:rPr>
              <a:t>máximo 5 días después de recibir la solicitud, pero  dependiendo de la solicitud la respuesta debe ser inmediata,</a:t>
            </a:r>
          </a:p>
          <a:p>
            <a:pPr marL="285750" indent="-285750">
              <a:buFont typeface="Arial" panose="020B0604020202020204" pitchFamily="34" charset="0"/>
              <a:buChar char="•"/>
            </a:pPr>
            <a:r>
              <a:rPr lang="es-CO" sz="2000" dirty="0">
                <a:ea typeface="Calibri" panose="020F0502020204030204" pitchFamily="34" charset="0"/>
              </a:rPr>
              <a:t> Dar traslado al responsable del tema </a:t>
            </a:r>
          </a:p>
          <a:p>
            <a:r>
              <a:rPr lang="es-CO" sz="2000" dirty="0">
                <a:effectLst/>
                <a:ea typeface="Calibri" panose="020F0502020204030204" pitchFamily="34" charset="0"/>
              </a:rPr>
              <a:t>3</a:t>
            </a:r>
            <a:r>
              <a:rPr lang="es-CO" sz="2000" dirty="0">
                <a:ea typeface="Calibri" panose="020F0502020204030204" pitchFamily="34" charset="0"/>
              </a:rPr>
              <a:t>.   Administración Casa La Merced</a:t>
            </a:r>
          </a:p>
          <a:p>
            <a:pPr marL="285750" indent="-285750">
              <a:buFont typeface="Arial" panose="020B0604020202020204" pitchFamily="34" charset="0"/>
              <a:buChar char="•"/>
            </a:pPr>
            <a:r>
              <a:rPr lang="es-CO" sz="2000" dirty="0">
                <a:ea typeface="Calibri" panose="020F0502020204030204" pitchFamily="34" charset="0"/>
              </a:rPr>
              <a:t> Entrega insumos aseo y cafetería</a:t>
            </a:r>
          </a:p>
          <a:p>
            <a:pPr marL="285750" indent="-285750">
              <a:buFont typeface="Arial" panose="020B0604020202020204" pitchFamily="34" charset="0"/>
              <a:buChar char="•"/>
            </a:pPr>
            <a:r>
              <a:rPr lang="es-CO" sz="2000" dirty="0">
                <a:effectLst/>
                <a:ea typeface="Calibri" panose="020F0502020204030204" pitchFamily="34" charset="0"/>
              </a:rPr>
              <a:t> Coordinador </a:t>
            </a:r>
            <a:r>
              <a:rPr lang="es-CO" sz="2000" dirty="0">
                <a:ea typeface="Calibri" panose="020F0502020204030204" pitchFamily="34" charset="0"/>
              </a:rPr>
              <a:t>con el Administrador (mantenimientos,  adecuaciones, autorizaciones de ingreso a la Casa)</a:t>
            </a:r>
          </a:p>
          <a:p>
            <a:r>
              <a:rPr lang="es-CO" sz="2000" dirty="0">
                <a:ea typeface="Calibri" panose="020F0502020204030204" pitchFamily="34" charset="0"/>
              </a:rPr>
              <a:t>4.   Bienes e Inventarios</a:t>
            </a:r>
          </a:p>
          <a:p>
            <a:pPr marL="342900" indent="-342900">
              <a:buFont typeface="Arial" panose="020B0604020202020204" pitchFamily="34" charset="0"/>
              <a:buChar char="•"/>
            </a:pPr>
            <a:r>
              <a:rPr lang="es-CO" sz="2000" dirty="0">
                <a:effectLst/>
                <a:ea typeface="Calibri" panose="020F0502020204030204" pitchFamily="34" charset="0"/>
              </a:rPr>
              <a:t>Control insumos de cafetería y aseo</a:t>
            </a:r>
          </a:p>
          <a:p>
            <a:pPr marL="342900" indent="-342900">
              <a:buFont typeface="Arial" panose="020B0604020202020204" pitchFamily="34" charset="0"/>
              <a:buChar char="•"/>
            </a:pPr>
            <a:r>
              <a:rPr lang="es-CO" sz="2000" dirty="0">
                <a:ea typeface="Calibri" panose="020F0502020204030204" pitchFamily="34" charset="0"/>
              </a:rPr>
              <a:t>Control insumos de papelería</a:t>
            </a:r>
          </a:p>
          <a:p>
            <a:pPr marL="342900" indent="-342900">
              <a:buFont typeface="Arial" panose="020B0604020202020204" pitchFamily="34" charset="0"/>
              <a:buChar char="•"/>
            </a:pPr>
            <a:r>
              <a:rPr lang="es-CO" sz="2000" dirty="0">
                <a:effectLst/>
                <a:ea typeface="Calibri" panose="020F0502020204030204" pitchFamily="34" charset="0"/>
              </a:rPr>
              <a:t>Control </a:t>
            </a:r>
            <a:r>
              <a:rPr lang="es-CO" sz="2000" dirty="0">
                <a:ea typeface="Calibri" panose="020F0502020204030204" pitchFamily="34" charset="0"/>
              </a:rPr>
              <a:t>bienes de la Junta Nacional </a:t>
            </a:r>
          </a:p>
          <a:p>
            <a:pPr marL="342900" indent="-342900">
              <a:buFont typeface="Arial" panose="020B0604020202020204" pitchFamily="34" charset="0"/>
              <a:buChar char="•"/>
            </a:pPr>
            <a:r>
              <a:rPr lang="es-CO" sz="2000" dirty="0">
                <a:effectLst/>
                <a:ea typeface="Calibri" panose="020F0502020204030204" pitchFamily="34" charset="0"/>
              </a:rPr>
              <a:t>Préstamo </a:t>
            </a:r>
          </a:p>
          <a:p>
            <a:r>
              <a:rPr lang="es-ES" sz="2000" dirty="0"/>
              <a:t>5.  Generalidades (respuesta oportuna)</a:t>
            </a:r>
          </a:p>
          <a:p>
            <a:pPr marL="342900" indent="-342900">
              <a:buAutoNum type="arabicPeriod"/>
            </a:pPr>
            <a:endParaRPr lang="es-ES" sz="2000" dirty="0"/>
          </a:p>
          <a:p>
            <a:pPr marL="457200" indent="-457200">
              <a:buAutoNum type="arabicPeriod" startAt="3"/>
            </a:pPr>
            <a:endParaRPr lang="es-ES" sz="2000" dirty="0"/>
          </a:p>
          <a:p>
            <a:pPr marL="457200" indent="-457200">
              <a:buAutoNum type="arabicPeriod" startAt="3"/>
            </a:pPr>
            <a:endParaRPr lang="es-ES" sz="2000" dirty="0"/>
          </a:p>
          <a:p>
            <a:pPr marL="457200" indent="-457200">
              <a:buAutoNum type="arabicPeriod" startAt="3"/>
            </a:pPr>
            <a:endParaRPr lang="es-ES" sz="2000" dirty="0"/>
          </a:p>
          <a:p>
            <a:endParaRPr lang="es-ES" sz="2000" dirty="0"/>
          </a:p>
        </p:txBody>
      </p:sp>
      <p:pic>
        <p:nvPicPr>
          <p:cNvPr id="4098" name="Picture 2" descr="Organización administrativa en las pymes. Sus Principios.">
            <a:extLst>
              <a:ext uri="{FF2B5EF4-FFF2-40B4-BE49-F238E27FC236}">
                <a16:creationId xmlns:a16="http://schemas.microsoft.com/office/drawing/2014/main" id="{FEC4A290-8DA1-4009-A71A-9A3EE4EADB4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856" y="1839101"/>
            <a:ext cx="4102217" cy="2563886"/>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D28CA6EE-21BB-4FC4-8CCE-12C5A718CBE1}"/>
              </a:ext>
            </a:extLst>
          </p:cNvPr>
          <p:cNvSpPr txBox="1"/>
          <p:nvPr/>
        </p:nvSpPr>
        <p:spPr>
          <a:xfrm>
            <a:off x="6339408" y="4776730"/>
            <a:ext cx="6203666" cy="1200329"/>
          </a:xfrm>
          <a:prstGeom prst="rect">
            <a:avLst/>
          </a:prstGeom>
          <a:noFill/>
        </p:spPr>
        <p:txBody>
          <a:bodyPr wrap="square" rtlCol="0">
            <a:spAutoFit/>
          </a:bodyPr>
          <a:lstStyle/>
          <a:p>
            <a:r>
              <a:rPr lang="es-ES" b="1" dirty="0">
                <a:solidFill>
                  <a:srgbClr val="FF0000"/>
                </a:solidFill>
              </a:rPr>
              <a:t>Para tener en cuenta:</a:t>
            </a:r>
          </a:p>
          <a:p>
            <a:r>
              <a:rPr lang="es-ES" b="0" i="0" dirty="0">
                <a:effectLst/>
                <a:latin typeface="Google Sans"/>
              </a:rPr>
              <a:t>Circular 2021-040 Suministro Equipos y demás elementos Jornadas de Protesta.</a:t>
            </a:r>
          </a:p>
          <a:p>
            <a:pPr marL="285750" indent="-285750">
              <a:buFont typeface="Arial" panose="020B0604020202020204" pitchFamily="34" charset="0"/>
              <a:buChar char="•"/>
            </a:pPr>
            <a:endParaRPr lang="es-ES" dirty="0"/>
          </a:p>
        </p:txBody>
      </p:sp>
      <p:pic>
        <p:nvPicPr>
          <p:cNvPr id="7" name="Imagen 6">
            <a:extLst>
              <a:ext uri="{FF2B5EF4-FFF2-40B4-BE49-F238E27FC236}">
                <a16:creationId xmlns:a16="http://schemas.microsoft.com/office/drawing/2014/main" id="{3389B920-3350-4A06-84D6-E00FD71672B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9976" y="210074"/>
            <a:ext cx="1063275" cy="89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6509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A0729AAD-FAEA-4D8A-89AA-55EF54182BA5}"/>
              </a:ext>
            </a:extLst>
          </p:cNvPr>
          <p:cNvSpPr txBox="1"/>
          <p:nvPr/>
        </p:nvSpPr>
        <p:spPr>
          <a:xfrm>
            <a:off x="3046828" y="5990011"/>
            <a:ext cx="6098344" cy="67710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9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SINDICATO DE EMPLEADOS PÚBLICOS DEL SENA - SINDESENA</a:t>
            </a:r>
            <a:endParaRPr kumimoji="0" lang="es-CO" sz="1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CuadroTexto 8">
            <a:extLst>
              <a:ext uri="{FF2B5EF4-FFF2-40B4-BE49-F238E27FC236}">
                <a16:creationId xmlns:a16="http://schemas.microsoft.com/office/drawing/2014/main" id="{E08FCAAF-8C41-4DA1-BDD3-EF1CCA6FDEF4}"/>
              </a:ext>
            </a:extLst>
          </p:cNvPr>
          <p:cNvSpPr txBox="1"/>
          <p:nvPr/>
        </p:nvSpPr>
        <p:spPr>
          <a:xfrm>
            <a:off x="3776004" y="563444"/>
            <a:ext cx="609834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ACTIVIDADES Y/O FUNCIONES</a:t>
            </a:r>
            <a:endParaRPr kumimoji="0" lang="es-CO"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0" name="CuadroTexto 9">
            <a:extLst>
              <a:ext uri="{FF2B5EF4-FFF2-40B4-BE49-F238E27FC236}">
                <a16:creationId xmlns:a16="http://schemas.microsoft.com/office/drawing/2014/main" id="{D55407F0-DEAC-455F-8128-2829196DC00C}"/>
              </a:ext>
            </a:extLst>
          </p:cNvPr>
          <p:cNvSpPr txBox="1"/>
          <p:nvPr/>
        </p:nvSpPr>
        <p:spPr>
          <a:xfrm>
            <a:off x="380575" y="2321004"/>
            <a:ext cx="3684988" cy="221599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r>
              <a:rPr kumimoji="0" lang="es-CO" sz="32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Érica María Pérez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Asistente Administrativo</a:t>
            </a:r>
          </a:p>
        </p:txBody>
      </p:sp>
      <p:sp>
        <p:nvSpPr>
          <p:cNvPr id="11" name="Abrir llave 10">
            <a:extLst>
              <a:ext uri="{FF2B5EF4-FFF2-40B4-BE49-F238E27FC236}">
                <a16:creationId xmlns:a16="http://schemas.microsoft.com/office/drawing/2014/main" id="{F2A54910-1546-4F1E-B3CD-323F58525883}"/>
              </a:ext>
            </a:extLst>
          </p:cNvPr>
          <p:cNvSpPr/>
          <p:nvPr/>
        </p:nvSpPr>
        <p:spPr>
          <a:xfrm>
            <a:off x="3896750" y="1405644"/>
            <a:ext cx="745588" cy="4193298"/>
          </a:xfrm>
          <a:prstGeom prst="leftBrace">
            <a:avLst/>
          </a:prstGeom>
          <a:noFill/>
          <a:ln w="41275" cmpd="thickThi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FC89306C-EB35-47C7-B289-1B80EFE0D009}"/>
              </a:ext>
            </a:extLst>
          </p:cNvPr>
          <p:cNvSpPr txBox="1"/>
          <p:nvPr/>
        </p:nvSpPr>
        <p:spPr>
          <a:xfrm>
            <a:off x="4568483" y="1086664"/>
            <a:ext cx="7242942" cy="750974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endParaRP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Consolidación actividades de Abogados.</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R</a:t>
            </a:r>
            <a:r>
              <a:rPr lang="es-ES" sz="1800" b="0" i="0" u="none" strike="noStrike" baseline="0" dirty="0">
                <a:solidFill>
                  <a:srgbClr val="000000"/>
                </a:solidFill>
                <a:latin typeface="Tahoma" panose="020B0604030504040204" pitchFamily="34" charset="0"/>
              </a:rPr>
              <a:t>emisión de insumos para desarrollo de actividades de los abogados.</a:t>
            </a: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Manejo correspondencia.</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M</a:t>
            </a:r>
            <a:r>
              <a:rPr lang="es-ES" sz="1800" b="0" i="0" u="none" strike="noStrike" baseline="0" dirty="0">
                <a:solidFill>
                  <a:srgbClr val="000000"/>
                </a:solidFill>
                <a:latin typeface="Tahoma" panose="020B0604030504040204" pitchFamily="34" charset="0"/>
              </a:rPr>
              <a:t>anejo de correo electrónico.</a:t>
            </a: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Apoyo actividades del Sistema de SST de SINDESENA.</a:t>
            </a: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Ubicación y compra de tiquetes aéreos de acuerdo a la programación de actividades</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T</a:t>
            </a:r>
            <a:r>
              <a:rPr lang="es-ES" sz="1800" b="0" i="0" u="none" strike="noStrike" baseline="0" dirty="0">
                <a:solidFill>
                  <a:srgbClr val="000000"/>
                </a:solidFill>
                <a:latin typeface="Tahoma" panose="020B0604030504040204" pitchFamily="34" charset="0"/>
              </a:rPr>
              <a:t>rámites ante el SENA para la ubicación de tiquetes aéreos. </a:t>
            </a: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Gestionar proceso de compras de la Junta Nacional</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C</a:t>
            </a:r>
            <a:r>
              <a:rPr lang="es-ES" sz="1800" b="0" i="0" u="none" strike="noStrike" baseline="0" dirty="0">
                <a:solidFill>
                  <a:srgbClr val="000000"/>
                </a:solidFill>
                <a:latin typeface="Tahoma" panose="020B0604030504040204" pitchFamily="34" charset="0"/>
              </a:rPr>
              <a:t>ontrol de denuncias radicadas por el Sindicato, </a:t>
            </a:r>
          </a:p>
          <a:p>
            <a:endParaRPr lang="es-ES" sz="1800" b="0" i="0" u="none" strike="noStrike" baseline="0" dirty="0">
              <a:solidFill>
                <a:srgbClr val="000000"/>
              </a:solidFill>
              <a:latin typeface="Tahoma" panose="020B0604030504040204" pitchFamily="34" charset="0"/>
            </a:endParaRPr>
          </a:p>
          <a:p>
            <a:r>
              <a:rPr kumimoji="0" lang="es-CO"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s-CO" sz="16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Celular: </a:t>
            </a:r>
            <a:r>
              <a:rPr lang="es-CO" sz="16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313 634 29 51 </a:t>
            </a:r>
            <a:r>
              <a:rPr lang="es-CO" sz="16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kumimoji="0" lang="es-CO" sz="16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a:t>
            </a:r>
            <a:endParaRPr kumimoji="0" lang="es-CO" sz="16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p>
            <a:r>
              <a:rPr kumimoji="0" lang="es-CO" sz="16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Correo Jurídico:</a:t>
            </a:r>
            <a:r>
              <a:rPr kumimoji="0" lang="es-CO" sz="1600" b="1" i="0" u="none" strike="noStrike" kern="1200" cap="none" spc="0" normalizeH="0" baseline="0" noProof="0" dirty="0">
                <a:ln>
                  <a:noFill/>
                </a:ln>
                <a:solidFill>
                  <a:srgbClr val="0000FF"/>
                </a:solidFill>
                <a:effectLst/>
                <a:uLnTx/>
                <a:uFillTx/>
                <a:latin typeface="Tahoma" panose="020B0604030504040204" pitchFamily="34" charset="0"/>
                <a:ea typeface="Tahoma" panose="020B0604030504040204" pitchFamily="34" charset="0"/>
                <a:cs typeface="Tahoma" panose="020B0604030504040204" pitchFamily="34" charset="0"/>
              </a:rPr>
              <a:t>  </a:t>
            </a:r>
            <a:r>
              <a:rPr lang="es-CO" sz="1600" b="1" u="sng" dirty="0">
                <a:solidFill>
                  <a:srgbClr val="0000FF"/>
                </a:solidFill>
                <a:latin typeface="Tahoma" panose="020B0604030504040204" pitchFamily="34" charset="0"/>
                <a:ea typeface="Tahoma" panose="020B0604030504040204" pitchFamily="34" charset="0"/>
                <a:cs typeface="Tahoma" panose="020B0604030504040204" pitchFamily="34" charset="0"/>
              </a:rPr>
              <a:t>sindesenajnal@misena.edu.co </a:t>
            </a:r>
          </a:p>
          <a:p>
            <a:r>
              <a:rPr lang="es-CO" sz="1600" dirty="0">
                <a:solidFill>
                  <a:srgbClr val="000000"/>
                </a:solidFill>
                <a:latin typeface="Tahoma" panose="020B0604030504040204" pitchFamily="34" charset="0"/>
                <a:ea typeface="Tahoma" panose="020B0604030504040204" pitchFamily="34" charset="0"/>
                <a:cs typeface="Tahoma" panose="020B0604030504040204" pitchFamily="34" charset="0"/>
              </a:rPr>
              <a:t> Correo Tiquetes: </a:t>
            </a:r>
            <a:r>
              <a:rPr lang="es-CO" sz="1600" b="1" u="sng" dirty="0">
                <a:solidFill>
                  <a:srgbClr val="0000FF"/>
                </a:solidFill>
                <a:latin typeface="Tahoma" panose="020B0604030504040204" pitchFamily="34" charset="0"/>
                <a:ea typeface="Tahoma" panose="020B0604030504040204" pitchFamily="34" charset="0"/>
                <a:cs typeface="Tahoma" panose="020B0604030504040204" pitchFamily="34" charset="0"/>
              </a:rPr>
              <a:t>tiquetessindesena2018@gmail.com</a:t>
            </a:r>
            <a:r>
              <a:rPr lang="es-CO" sz="1600" u="sng" dirty="0">
                <a:solidFill>
                  <a:srgbClr val="0000FF"/>
                </a:solidFill>
                <a:latin typeface="Tahoma" panose="020B0604030504040204" pitchFamily="34" charset="0"/>
                <a:ea typeface="Tahoma" panose="020B0604030504040204" pitchFamily="34" charset="0"/>
                <a:cs typeface="Tahoma" panose="020B0604030504040204" pitchFamily="34" charset="0"/>
              </a:rPr>
              <a:t> </a:t>
            </a:r>
          </a:p>
          <a:p>
            <a:r>
              <a:rPr lang="es-CO" sz="1800" b="0" i="0" u="none" strike="noStrike" baseline="0" dirty="0">
                <a:solidFill>
                  <a:srgbClr val="000000"/>
                </a:solidFill>
                <a:latin typeface="Calibri" panose="020F0502020204030204" pitchFamily="34" charset="0"/>
              </a:rPr>
              <a:t>	</a:t>
            </a:r>
          </a:p>
          <a:p>
            <a:endParaRPr lang="es-CO" sz="18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sng"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rPr>
              <a:t>	</a:t>
            </a: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70140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3" descr="bor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1 CuadroTexto"/>
          <p:cNvSpPr txBox="1">
            <a:spLocks noChangeArrowheads="1"/>
          </p:cNvSpPr>
          <p:nvPr/>
        </p:nvSpPr>
        <p:spPr bwMode="auto">
          <a:xfrm>
            <a:off x="2554907" y="758647"/>
            <a:ext cx="633737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CO" dirty="0"/>
              <a:t> PROCESO TIQUETES JURÍDICO</a:t>
            </a:r>
          </a:p>
        </p:txBody>
      </p:sp>
      <p:sp>
        <p:nvSpPr>
          <p:cNvPr id="3" name="2 CuadroTexto"/>
          <p:cNvSpPr txBox="1"/>
          <p:nvPr/>
        </p:nvSpPr>
        <p:spPr>
          <a:xfrm>
            <a:off x="1604964" y="1277484"/>
            <a:ext cx="8883525" cy="446276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defRPr/>
            </a:pPr>
            <a:r>
              <a:rPr lang="es-CO" sz="1600" dirty="0">
                <a:latin typeface="Tahoma" panose="020B0604030504040204" pitchFamily="34" charset="0"/>
                <a:ea typeface="Tahoma" panose="020B0604030504040204" pitchFamily="34" charset="0"/>
                <a:cs typeface="Tahoma" panose="020B0604030504040204" pitchFamily="34" charset="0"/>
              </a:rPr>
              <a:t>CIRCULAR 2020-134 27 Noviembre 2020</a:t>
            </a:r>
          </a:p>
          <a:p>
            <a:endParaRPr lang="es-CO" sz="1400" dirty="0"/>
          </a:p>
          <a:p>
            <a:pPr marL="285750" indent="-285750">
              <a:buFont typeface="Arial" panose="020B0604020202020204" pitchFamily="34" charset="0"/>
              <a:buChar char="•"/>
            </a:pPr>
            <a:r>
              <a:rPr lang="es-MX" sz="1600" dirty="0"/>
              <a:t>Enviar solicitud de tiquetes con 12 días de anticipación al viaje, detallando los datos personales de el funcionario que viaja. Cédula, Fecha de nacimiento, Tipo de Vinculación, Cargo en el SENA, Celular, Correo electrónico, Ciudad Origen, Ciudad destino, Fecha inicio Viaje, Hora de viaje propuesta, Fecha Final de Viaje, Hora de viaje</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Anexar PDF de la cédula por ambos lados en una misma página</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Se recomienda que para las ciudades donde la frecuencia de viaje no es de todos los días expongan los días en los cuales salen y regresan las rutas de vuelo</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Se solicita que se realice el </a:t>
            </a:r>
            <a:r>
              <a:rPr lang="es-MX" sz="1600" dirty="0" err="1"/>
              <a:t>checkin</a:t>
            </a:r>
            <a:r>
              <a:rPr lang="es-MX" sz="1600" dirty="0"/>
              <a:t> 24 horas antes del vuelo, con el fin de realizar acompañamiento en caso de presentar inconvenientes</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Después del viaje se debe enviar el archivo de evidencias de viaje máximo 3 días después de finalizado, de acuerdo a lo establecido en la Circular 2020-134 del 27 </a:t>
            </a:r>
            <a:r>
              <a:rPr lang="es-MX" sz="1600"/>
              <a:t>de noviembre de </a:t>
            </a:r>
            <a:r>
              <a:rPr lang="es-MX" sz="1600" dirty="0"/>
              <a:t>2020</a:t>
            </a:r>
          </a:p>
          <a:p>
            <a:endParaRPr lang="es-CO" sz="1400" dirty="0"/>
          </a:p>
        </p:txBody>
      </p:sp>
      <p:sp>
        <p:nvSpPr>
          <p:cNvPr id="14341" name="1 CuadroTexto"/>
          <p:cNvSpPr txBox="1">
            <a:spLocks noChangeArrowheads="1"/>
          </p:cNvSpPr>
          <p:nvPr/>
        </p:nvSpPr>
        <p:spPr bwMode="auto">
          <a:xfrm>
            <a:off x="1524000" y="5903013"/>
            <a:ext cx="90979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s-CO" altLang="es-CO" sz="1000" b="1" dirty="0">
              <a:solidFill>
                <a:srgbClr val="FF0000"/>
              </a:solidFill>
              <a:latin typeface="Tahoma" panose="020B0604030504040204" pitchFamily="34" charset="0"/>
              <a:cs typeface="Tahoma" panose="020B0604030504040204" pitchFamily="34" charset="0"/>
            </a:endParaRPr>
          </a:p>
          <a:p>
            <a:pPr algn="ctr" eaLnBrk="1" hangingPunct="1">
              <a:spcBef>
                <a:spcPct val="0"/>
              </a:spcBef>
              <a:buFontTx/>
              <a:buNone/>
            </a:pPr>
            <a:r>
              <a:rPr lang="es-CO" altLang="es-CO" sz="2000" b="1" dirty="0">
                <a:solidFill>
                  <a:srgbClr val="FF0000"/>
                </a:solidFill>
                <a:latin typeface="Tahoma" panose="020B0604030504040204" pitchFamily="34" charset="0"/>
                <a:cs typeface="Tahoma" panose="020B0604030504040204" pitchFamily="34" charset="0"/>
              </a:rPr>
              <a:t>SINDESENA JUNTA NACIONAL  </a:t>
            </a:r>
          </a:p>
          <a:p>
            <a:pPr algn="ctr" eaLnBrk="1" hangingPunct="1">
              <a:spcBef>
                <a:spcPct val="0"/>
              </a:spcBef>
              <a:buFontTx/>
              <a:buNone/>
            </a:pPr>
            <a:endParaRPr lang="es-CO" altLang="es-CO" sz="1800" b="1" dirty="0">
              <a:latin typeface="Tahoma" panose="020B0604030504040204" pitchFamily="34" charset="0"/>
              <a:cs typeface="Tahoma" panose="020B0604030504040204" pitchFamily="34" charset="0"/>
            </a:endParaRPr>
          </a:p>
        </p:txBody>
      </p:sp>
      <p:pic>
        <p:nvPicPr>
          <p:cNvPr id="14344" name="Imagen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4076" y="314721"/>
            <a:ext cx="9239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Imagen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1289" y="273029"/>
            <a:ext cx="2343646" cy="80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3" descr="bor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12192000" cy="6858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1 CuadroTexto"/>
          <p:cNvSpPr txBox="1">
            <a:spLocks noChangeArrowheads="1"/>
          </p:cNvSpPr>
          <p:nvPr/>
        </p:nvSpPr>
        <p:spPr bwMode="auto">
          <a:xfrm>
            <a:off x="2554907" y="758648"/>
            <a:ext cx="633737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CO" dirty="0"/>
              <a:t> ACOMPAÑAMIENTO JURÍDICO</a:t>
            </a:r>
          </a:p>
        </p:txBody>
      </p:sp>
      <p:sp>
        <p:nvSpPr>
          <p:cNvPr id="3" name="2 CuadroTexto"/>
          <p:cNvSpPr txBox="1"/>
          <p:nvPr/>
        </p:nvSpPr>
        <p:spPr>
          <a:xfrm>
            <a:off x="1646745" y="1262550"/>
            <a:ext cx="8964488" cy="424731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es-CO" sz="1400" dirty="0">
              <a:latin typeface="Tahoma" panose="020B0604030504040204" pitchFamily="34" charset="0"/>
              <a:ea typeface="Tahoma" panose="020B0604030504040204" pitchFamily="34" charset="0"/>
              <a:cs typeface="Tahoma" panose="020B0604030504040204" pitchFamily="34" charset="0"/>
            </a:endParaRPr>
          </a:p>
          <a:p>
            <a:pPr algn="ctr"/>
            <a:r>
              <a:rPr lang="es-CO" dirty="0"/>
              <a:t>Circular 2021-023 9 marzo 2021</a:t>
            </a:r>
          </a:p>
          <a:p>
            <a:endParaRPr lang="es-CO" sz="1400" dirty="0"/>
          </a:p>
          <a:p>
            <a:pPr marL="285750" indent="-285750">
              <a:buFont typeface="Arial" panose="020B0604020202020204" pitchFamily="34" charset="0"/>
              <a:buChar char="•"/>
            </a:pPr>
            <a:r>
              <a:rPr lang="es-MX" sz="1500" dirty="0"/>
              <a:t>La asesoría jurídica debe ser canalizada y gestionada a través de las Subdirectivas y Comités sindicales quienes deben recibir en primera instancia los casos o solicitudes de los afiliados, clasificarlos y trasladar a la Junta Nacional en aquellas situaciones que demandan la intervención de un abogado o de la misma Junta.</a:t>
            </a:r>
            <a:endParaRPr lang="es-CO" sz="1500" dirty="0">
              <a:latin typeface="Tahoma" panose="020B0604030504040204" pitchFamily="34" charset="0"/>
              <a:ea typeface="Tahoma" panose="020B0604030504040204" pitchFamily="34" charset="0"/>
              <a:cs typeface="Tahoma" panose="020B0604030504040204" pitchFamily="34" charset="0"/>
            </a:endParaRPr>
          </a:p>
          <a:p>
            <a:r>
              <a:rPr lang="es-CO" sz="1500" dirty="0"/>
              <a:t> </a:t>
            </a:r>
          </a:p>
          <a:p>
            <a:pPr marL="285750" indent="-285750">
              <a:buFont typeface="Arial" panose="020B0604020202020204" pitchFamily="34" charset="0"/>
              <a:buChar char="•"/>
            </a:pPr>
            <a:r>
              <a:rPr lang="es-MX" sz="1500" dirty="0"/>
              <a:t>Se solicita remitir el caso de manera oportuna, en lo posible, antes de realizar cualquier acción. </a:t>
            </a:r>
          </a:p>
          <a:p>
            <a:pPr marL="285750" indent="-285750">
              <a:buFont typeface="Arial" panose="020B0604020202020204" pitchFamily="34" charset="0"/>
              <a:buChar char="•"/>
            </a:pPr>
            <a:endParaRPr lang="es-CO" sz="1500" dirty="0"/>
          </a:p>
          <a:p>
            <a:pPr marL="285750" indent="-285750">
              <a:buFont typeface="Arial" panose="020B0604020202020204" pitchFamily="34" charset="0"/>
              <a:buChar char="•"/>
            </a:pPr>
            <a:r>
              <a:rPr lang="es-MX" sz="1500" dirty="0"/>
              <a:t>En la solicitud se debe consignar el nombre completo del solicitante, subdirectiva a la que pertenece, correo y teléfono de contacto. </a:t>
            </a:r>
          </a:p>
          <a:p>
            <a:pPr marL="285750" indent="-285750">
              <a:buFont typeface="Arial" panose="020B0604020202020204" pitchFamily="34" charset="0"/>
              <a:buChar char="•"/>
            </a:pPr>
            <a:endParaRPr lang="es-CO" sz="1500" dirty="0"/>
          </a:p>
          <a:p>
            <a:pPr marL="285750" indent="-285750">
              <a:buFont typeface="Arial" panose="020B0604020202020204" pitchFamily="34" charset="0"/>
              <a:buChar char="•"/>
            </a:pPr>
            <a:r>
              <a:rPr lang="es-MX" sz="1500" dirty="0"/>
              <a:t>El afiliado y/o interesado en la asesoría jurídica debe remitir a la Subdirectiva o Comité sindical, una comunicación escrita en la cual haga una descripción detallada de los hechos de la manera más clara posible, estableciendo, además, si se trata de una petición, de una queja, de una denuncia, de un acompañamiento, etc., es decir, debe relatar los hechos y plantear el objetivo que persigue con la solicitud de apoyo jurídico. Los hechos deben redactarse de forma numerada y en orden cronológico </a:t>
            </a:r>
          </a:p>
          <a:p>
            <a:pPr algn="just">
              <a:defRPr/>
            </a:pPr>
            <a:r>
              <a:rPr lang="es-ES" sz="1400" dirty="0"/>
              <a:t> </a:t>
            </a:r>
            <a:endParaRPr lang="es-CO" sz="1400" dirty="0"/>
          </a:p>
        </p:txBody>
      </p:sp>
      <p:sp>
        <p:nvSpPr>
          <p:cNvPr id="14341" name="1 CuadroTexto"/>
          <p:cNvSpPr txBox="1">
            <a:spLocks noChangeArrowheads="1"/>
          </p:cNvSpPr>
          <p:nvPr/>
        </p:nvSpPr>
        <p:spPr bwMode="auto">
          <a:xfrm>
            <a:off x="1580008" y="5890657"/>
            <a:ext cx="90979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s-CO" altLang="es-CO" sz="1000" b="1" dirty="0">
              <a:solidFill>
                <a:srgbClr val="FF0000"/>
              </a:solidFill>
              <a:latin typeface="Tahoma" panose="020B0604030504040204" pitchFamily="34" charset="0"/>
              <a:cs typeface="Tahoma" panose="020B0604030504040204" pitchFamily="34" charset="0"/>
            </a:endParaRPr>
          </a:p>
          <a:p>
            <a:pPr algn="ctr" eaLnBrk="1" hangingPunct="1">
              <a:spcBef>
                <a:spcPct val="0"/>
              </a:spcBef>
              <a:buFontTx/>
              <a:buNone/>
            </a:pPr>
            <a:r>
              <a:rPr lang="es-CO" altLang="es-CO" sz="2000" b="1" dirty="0">
                <a:solidFill>
                  <a:srgbClr val="FF0000"/>
                </a:solidFill>
                <a:latin typeface="Tahoma" panose="020B0604030504040204" pitchFamily="34" charset="0"/>
                <a:cs typeface="Tahoma" panose="020B0604030504040204" pitchFamily="34" charset="0"/>
              </a:rPr>
              <a:t>SINDESENA JUNTA NACIONAL  </a:t>
            </a:r>
          </a:p>
          <a:p>
            <a:pPr algn="ctr" eaLnBrk="1" hangingPunct="1">
              <a:spcBef>
                <a:spcPct val="0"/>
              </a:spcBef>
              <a:buFontTx/>
              <a:buNone/>
            </a:pPr>
            <a:endParaRPr lang="es-CO" altLang="es-CO" sz="1800" b="1" dirty="0">
              <a:latin typeface="Tahoma" panose="020B0604030504040204" pitchFamily="34" charset="0"/>
              <a:cs typeface="Tahoma" panose="020B0604030504040204" pitchFamily="34" charset="0"/>
            </a:endParaRPr>
          </a:p>
        </p:txBody>
      </p:sp>
      <p:pic>
        <p:nvPicPr>
          <p:cNvPr id="14344" name="Imagen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4076" y="314721"/>
            <a:ext cx="9239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Imagen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2176" y="202132"/>
            <a:ext cx="2343646" cy="80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3" descr="bor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365"/>
            <a:ext cx="12192000" cy="6868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1 CuadroTexto"/>
          <p:cNvSpPr txBox="1">
            <a:spLocks noChangeArrowheads="1"/>
          </p:cNvSpPr>
          <p:nvPr/>
        </p:nvSpPr>
        <p:spPr bwMode="auto">
          <a:xfrm>
            <a:off x="2554907" y="758648"/>
            <a:ext cx="633737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CO" dirty="0"/>
              <a:t> ACOMPAÑAMIENTO JURÍDICO</a:t>
            </a:r>
          </a:p>
        </p:txBody>
      </p:sp>
      <p:sp>
        <p:nvSpPr>
          <p:cNvPr id="3" name="2 CuadroTexto"/>
          <p:cNvSpPr txBox="1"/>
          <p:nvPr/>
        </p:nvSpPr>
        <p:spPr>
          <a:xfrm>
            <a:off x="1635408" y="1319145"/>
            <a:ext cx="8277017" cy="390876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es-CO" sz="1400" dirty="0">
              <a:latin typeface="Tahoma" panose="020B0604030504040204" pitchFamily="34" charset="0"/>
              <a:ea typeface="Tahoma" panose="020B0604030504040204" pitchFamily="34" charset="0"/>
              <a:cs typeface="Tahoma" panose="020B0604030504040204" pitchFamily="34" charset="0"/>
            </a:endParaRPr>
          </a:p>
          <a:p>
            <a:pPr algn="just">
              <a:defRPr/>
            </a:pPr>
            <a:endParaRPr lang="es-CO" sz="1400" dirty="0">
              <a:latin typeface="Tahoma" panose="020B0604030504040204" pitchFamily="34" charset="0"/>
              <a:ea typeface="Tahoma" panose="020B0604030504040204" pitchFamily="34" charset="0"/>
              <a:cs typeface="Tahoma" panose="020B0604030504040204" pitchFamily="34" charset="0"/>
            </a:endParaRPr>
          </a:p>
          <a:p>
            <a:endParaRPr lang="es-CO" sz="1400" dirty="0"/>
          </a:p>
          <a:p>
            <a:pPr marL="285750" indent="-285750">
              <a:buFont typeface="Arial" panose="020B0604020202020204" pitchFamily="34" charset="0"/>
              <a:buChar char="•"/>
            </a:pPr>
            <a:r>
              <a:rPr lang="es-MX" sz="1600" dirty="0"/>
              <a:t>Además de los hechos debe remitirse la información que demuestre lo relatado, o sea, los medios probatorios que prueban lo afirmado, razón por la cual sugerimos que se envíe, junto al relato de hechos, un listado de pruebas mediante las cuales se pueden comprobar los hechos jurídicamente relevantes para el caso y para las acciones jurídicas a las que haya lugar. </a:t>
            </a:r>
          </a:p>
          <a:p>
            <a:endParaRPr lang="es-CO" sz="1600" dirty="0"/>
          </a:p>
          <a:p>
            <a:pPr marL="285750" indent="-285750">
              <a:buFont typeface="Arial" panose="020B0604020202020204" pitchFamily="34" charset="0"/>
              <a:buChar char="•"/>
            </a:pPr>
            <a:r>
              <a:rPr lang="es-MX" sz="1600" dirty="0"/>
              <a:t>El material probatorio que se tenga debe ser remitido a SINDESENA y nosotros lo remitimos a los abogados asignados. Con la finalidad de hacer más eficiente este proceso, se sugiere que los nombres de los archivos obedezcan a su contenido, que contengan su fecha y el orden de este sea cronológico y coincida con la narración de los hechos </a:t>
            </a:r>
          </a:p>
          <a:p>
            <a:endParaRPr lang="es-CO" sz="1600" dirty="0"/>
          </a:p>
          <a:p>
            <a:pPr marL="285750" indent="-285750">
              <a:buFont typeface="Arial" panose="020B0604020202020204" pitchFamily="34" charset="0"/>
              <a:buChar char="•"/>
            </a:pPr>
            <a:r>
              <a:rPr lang="es-MX" sz="1600" dirty="0"/>
              <a:t>Se solicita que toda la información sea enviada si es posible, en un solo correo. Si se requiere enviar información adicional adjuntarla sobre el correo inicial para no perder la trazabilidad.</a:t>
            </a:r>
          </a:p>
          <a:p>
            <a:endParaRPr lang="es-MX" sz="1400" dirty="0"/>
          </a:p>
        </p:txBody>
      </p:sp>
      <p:sp>
        <p:nvSpPr>
          <p:cNvPr id="14341" name="1 CuadroTexto"/>
          <p:cNvSpPr txBox="1">
            <a:spLocks noChangeArrowheads="1"/>
          </p:cNvSpPr>
          <p:nvPr/>
        </p:nvSpPr>
        <p:spPr bwMode="auto">
          <a:xfrm>
            <a:off x="1224934" y="5849517"/>
            <a:ext cx="90979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s-CO" altLang="es-CO" sz="1000" b="1" dirty="0">
              <a:solidFill>
                <a:srgbClr val="FF0000"/>
              </a:solidFill>
              <a:latin typeface="Tahoma" panose="020B0604030504040204" pitchFamily="34" charset="0"/>
              <a:cs typeface="Tahoma" panose="020B0604030504040204" pitchFamily="34" charset="0"/>
            </a:endParaRPr>
          </a:p>
          <a:p>
            <a:pPr algn="ctr" eaLnBrk="1" hangingPunct="1">
              <a:spcBef>
                <a:spcPct val="0"/>
              </a:spcBef>
              <a:buFontTx/>
              <a:buNone/>
            </a:pPr>
            <a:r>
              <a:rPr lang="es-CO" altLang="es-CO" sz="2000" b="1" dirty="0">
                <a:solidFill>
                  <a:srgbClr val="FF0000"/>
                </a:solidFill>
                <a:latin typeface="Tahoma" panose="020B0604030504040204" pitchFamily="34" charset="0"/>
                <a:cs typeface="Tahoma" panose="020B0604030504040204" pitchFamily="34" charset="0"/>
              </a:rPr>
              <a:t>SINDESENA JUNTA NACIONAL  </a:t>
            </a:r>
          </a:p>
          <a:p>
            <a:pPr algn="ctr" eaLnBrk="1" hangingPunct="1">
              <a:spcBef>
                <a:spcPct val="0"/>
              </a:spcBef>
              <a:buFontTx/>
              <a:buNone/>
            </a:pPr>
            <a:endParaRPr lang="es-CO" altLang="es-CO" sz="1800" b="1" dirty="0">
              <a:latin typeface="Tahoma" panose="020B0604030504040204" pitchFamily="34" charset="0"/>
              <a:cs typeface="Tahoma" panose="020B0604030504040204" pitchFamily="34" charset="0"/>
            </a:endParaRPr>
          </a:p>
        </p:txBody>
      </p:sp>
      <p:pic>
        <p:nvPicPr>
          <p:cNvPr id="14344" name="Imagen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4076" y="314721"/>
            <a:ext cx="9239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Imagen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2176" y="219039"/>
            <a:ext cx="2343646" cy="80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6594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13" descr="bor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366"/>
            <a:ext cx="12192000" cy="6868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1 CuadroTexto"/>
          <p:cNvSpPr txBox="1">
            <a:spLocks noChangeArrowheads="1"/>
          </p:cNvSpPr>
          <p:nvPr/>
        </p:nvSpPr>
        <p:spPr bwMode="auto">
          <a:xfrm>
            <a:off x="2554907" y="758648"/>
            <a:ext cx="633737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ES" altLang="es-CO" dirty="0"/>
              <a:t> ACOMPAÑAMIENTO JURÍDICO</a:t>
            </a:r>
          </a:p>
        </p:txBody>
      </p:sp>
      <p:sp>
        <p:nvSpPr>
          <p:cNvPr id="3" name="2 CuadroTexto"/>
          <p:cNvSpPr txBox="1"/>
          <p:nvPr/>
        </p:nvSpPr>
        <p:spPr>
          <a:xfrm>
            <a:off x="1671700" y="1409653"/>
            <a:ext cx="8964488" cy="363176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just">
              <a:defRPr/>
            </a:pPr>
            <a:endParaRPr lang="es-CO" sz="1400" dirty="0">
              <a:latin typeface="Tahoma" panose="020B0604030504040204" pitchFamily="34" charset="0"/>
              <a:ea typeface="Tahoma" panose="020B0604030504040204" pitchFamily="34" charset="0"/>
              <a:cs typeface="Tahoma" panose="020B0604030504040204" pitchFamily="34" charset="0"/>
            </a:endParaRPr>
          </a:p>
          <a:p>
            <a:pPr marL="285750" indent="-285750">
              <a:buFont typeface="Arial" panose="020B0604020202020204" pitchFamily="34" charset="0"/>
              <a:buChar char="•"/>
            </a:pPr>
            <a:r>
              <a:rPr lang="es-MX" sz="1600" dirty="0"/>
              <a:t>Se sugiere no remitir anexos y soportes encriptados en los mensajes del Outlook (archivos de extensión .</a:t>
            </a:r>
            <a:r>
              <a:rPr lang="es-MX" sz="1600" dirty="0" err="1"/>
              <a:t>eml</a:t>
            </a:r>
            <a:r>
              <a:rPr lang="es-MX" sz="1600" dirty="0"/>
              <a:t>) porque no en todos los equipos se pueden abrir esos archivos, por lo tanto, siempre hay que copiar y pegar en un Word para remitir a los abogados. Entonces para agilizar el trabajo es mejor que el afectado remita su información en un Word, </a:t>
            </a:r>
            <a:r>
              <a:rPr lang="es-MX" sz="1600" dirty="0" err="1"/>
              <a:t>excel</a:t>
            </a:r>
            <a:r>
              <a:rPr lang="es-MX" sz="1600" dirty="0"/>
              <a:t> </a:t>
            </a:r>
            <a:r>
              <a:rPr lang="es-MX" sz="1600" dirty="0" err="1"/>
              <a:t>ó</a:t>
            </a:r>
            <a:r>
              <a:rPr lang="es-MX" sz="1600" dirty="0"/>
              <a:t> </a:t>
            </a:r>
            <a:r>
              <a:rPr lang="es-MX" sz="1600" dirty="0" err="1"/>
              <a:t>pdf</a:t>
            </a:r>
            <a:r>
              <a:rPr lang="es-MX" sz="1600" dirty="0"/>
              <a:t>. </a:t>
            </a:r>
          </a:p>
          <a:p>
            <a:pPr marL="285750" indent="-285750">
              <a:buFont typeface="Arial" panose="020B0604020202020204" pitchFamily="34" charset="0"/>
              <a:buChar char="•"/>
            </a:pPr>
            <a:endParaRPr lang="es-MX" sz="1600" dirty="0"/>
          </a:p>
          <a:p>
            <a:pPr marL="285750" indent="-285750">
              <a:buFont typeface="Arial" panose="020B0604020202020204" pitchFamily="34" charset="0"/>
              <a:buChar char="•"/>
            </a:pPr>
            <a:r>
              <a:rPr lang="es-MX" sz="1600" dirty="0"/>
              <a:t>Respecto del asunto, se sugiere que el mismo mencione el tema a tratar, por ejemplo: “Consulta jurídica sobre lista de elegibles”. </a:t>
            </a:r>
          </a:p>
          <a:p>
            <a:pPr marL="285750" indent="-285750">
              <a:buFont typeface="Arial" panose="020B0604020202020204" pitchFamily="34" charset="0"/>
              <a:buChar char="•"/>
            </a:pPr>
            <a:endParaRPr lang="es-CO" sz="1600" dirty="0"/>
          </a:p>
          <a:p>
            <a:pPr marL="285750" indent="-285750">
              <a:buFont typeface="Arial" panose="020B0604020202020204" pitchFamily="34" charset="0"/>
              <a:buChar char="•"/>
            </a:pPr>
            <a:r>
              <a:rPr lang="es-MX" sz="1600" dirty="0"/>
              <a:t>Si para el solicitante de la asesoría corre algún término administrativo o judicial, la solicitud debe ser formularse al inicio del correspondiente término, para evitar el vencimiento de los plazos </a:t>
            </a:r>
          </a:p>
          <a:p>
            <a:pPr algn="just">
              <a:defRPr/>
            </a:pPr>
            <a:endParaRPr lang="es-CO" sz="1400" dirty="0">
              <a:latin typeface="Tahoma" panose="020B0604030504040204" pitchFamily="34" charset="0"/>
              <a:ea typeface="Tahoma" panose="020B0604030504040204" pitchFamily="34" charset="0"/>
              <a:cs typeface="Tahoma" panose="020B0604030504040204" pitchFamily="34" charset="0"/>
            </a:endParaRPr>
          </a:p>
          <a:p>
            <a:pPr algn="just">
              <a:defRPr/>
            </a:pPr>
            <a:endParaRPr lang="es-CO" sz="1400" dirty="0">
              <a:latin typeface="Tahoma" panose="020B0604030504040204" pitchFamily="34" charset="0"/>
              <a:ea typeface="Tahoma" panose="020B0604030504040204" pitchFamily="34" charset="0"/>
              <a:cs typeface="Tahoma" panose="020B0604030504040204" pitchFamily="34" charset="0"/>
            </a:endParaRPr>
          </a:p>
          <a:p>
            <a:pPr algn="just">
              <a:defRPr/>
            </a:pPr>
            <a:endParaRPr lang="es-CO" sz="1400" dirty="0">
              <a:latin typeface="Tahoma" panose="020B0604030504040204" pitchFamily="34" charset="0"/>
              <a:ea typeface="Tahoma" panose="020B0604030504040204" pitchFamily="34" charset="0"/>
              <a:cs typeface="Tahoma" panose="020B0604030504040204" pitchFamily="34" charset="0"/>
            </a:endParaRPr>
          </a:p>
          <a:p>
            <a:pPr algn="just">
              <a:defRPr/>
            </a:pPr>
            <a:endParaRPr lang="es-CO" sz="1400" dirty="0"/>
          </a:p>
        </p:txBody>
      </p:sp>
      <p:sp>
        <p:nvSpPr>
          <p:cNvPr id="14341" name="1 CuadroTexto"/>
          <p:cNvSpPr txBox="1">
            <a:spLocks noChangeArrowheads="1"/>
          </p:cNvSpPr>
          <p:nvPr/>
        </p:nvSpPr>
        <p:spPr bwMode="auto">
          <a:xfrm>
            <a:off x="1604963" y="5732463"/>
            <a:ext cx="90979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es-CO" altLang="es-CO" sz="1000" b="1" dirty="0">
              <a:solidFill>
                <a:srgbClr val="FF0000"/>
              </a:solidFill>
              <a:latin typeface="Tahoma" panose="020B0604030504040204" pitchFamily="34" charset="0"/>
              <a:cs typeface="Tahoma" panose="020B0604030504040204" pitchFamily="34" charset="0"/>
            </a:endParaRPr>
          </a:p>
          <a:p>
            <a:pPr algn="ctr" eaLnBrk="1" hangingPunct="1">
              <a:spcBef>
                <a:spcPct val="0"/>
              </a:spcBef>
              <a:buFontTx/>
              <a:buNone/>
            </a:pPr>
            <a:r>
              <a:rPr lang="es-CO" altLang="es-CO" sz="2000" b="1" dirty="0">
                <a:solidFill>
                  <a:srgbClr val="FF0000"/>
                </a:solidFill>
                <a:latin typeface="Tahoma" panose="020B0604030504040204" pitchFamily="34" charset="0"/>
                <a:cs typeface="Tahoma" panose="020B0604030504040204" pitchFamily="34" charset="0"/>
              </a:rPr>
              <a:t>SINDESENA JUNTA NACIONAL  </a:t>
            </a:r>
          </a:p>
          <a:p>
            <a:pPr algn="ctr" eaLnBrk="1" hangingPunct="1">
              <a:spcBef>
                <a:spcPct val="0"/>
              </a:spcBef>
              <a:buFontTx/>
              <a:buNone/>
            </a:pPr>
            <a:endParaRPr lang="es-CO" altLang="es-CO" sz="1800" b="1" dirty="0">
              <a:latin typeface="Tahoma" panose="020B0604030504040204" pitchFamily="34" charset="0"/>
              <a:cs typeface="Tahoma" panose="020B0604030504040204" pitchFamily="34" charset="0"/>
            </a:endParaRPr>
          </a:p>
        </p:txBody>
      </p:sp>
      <p:pic>
        <p:nvPicPr>
          <p:cNvPr id="14344" name="Imagen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44076" y="314721"/>
            <a:ext cx="923925"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Imagen 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52176" y="270481"/>
            <a:ext cx="2343646" cy="8084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0360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A0729AAD-FAEA-4D8A-89AA-55EF54182BA5}"/>
              </a:ext>
            </a:extLst>
          </p:cNvPr>
          <p:cNvSpPr txBox="1"/>
          <p:nvPr/>
        </p:nvSpPr>
        <p:spPr>
          <a:xfrm>
            <a:off x="3046828" y="5990011"/>
            <a:ext cx="6098344" cy="67710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9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SINDICATO DE EMPLEADOS PÚBLICOS DEL SENA - SINDESENA</a:t>
            </a:r>
            <a:endParaRPr kumimoji="0" lang="es-CO" sz="1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CuadroTexto 8">
            <a:extLst>
              <a:ext uri="{FF2B5EF4-FFF2-40B4-BE49-F238E27FC236}">
                <a16:creationId xmlns:a16="http://schemas.microsoft.com/office/drawing/2014/main" id="{E08FCAAF-8C41-4DA1-BDD3-EF1CCA6FDEF4}"/>
              </a:ext>
            </a:extLst>
          </p:cNvPr>
          <p:cNvSpPr txBox="1"/>
          <p:nvPr/>
        </p:nvSpPr>
        <p:spPr>
          <a:xfrm>
            <a:off x="3776004" y="563444"/>
            <a:ext cx="609834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ACTIVIDADES Y/O FUNCIONES</a:t>
            </a:r>
            <a:endParaRPr kumimoji="0" lang="es-CO"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0" name="CuadroTexto 9">
            <a:extLst>
              <a:ext uri="{FF2B5EF4-FFF2-40B4-BE49-F238E27FC236}">
                <a16:creationId xmlns:a16="http://schemas.microsoft.com/office/drawing/2014/main" id="{D55407F0-DEAC-455F-8128-2829196DC00C}"/>
              </a:ext>
            </a:extLst>
          </p:cNvPr>
          <p:cNvSpPr txBox="1"/>
          <p:nvPr/>
        </p:nvSpPr>
        <p:spPr>
          <a:xfrm>
            <a:off x="338586" y="2267523"/>
            <a:ext cx="3437418" cy="221599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r>
              <a:rPr kumimoji="0" lang="es-CO" sz="32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Andrés Medrano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Auxiliar Administrativo</a:t>
            </a:r>
          </a:p>
        </p:txBody>
      </p:sp>
      <p:sp>
        <p:nvSpPr>
          <p:cNvPr id="11" name="Abrir llave 10">
            <a:extLst>
              <a:ext uri="{FF2B5EF4-FFF2-40B4-BE49-F238E27FC236}">
                <a16:creationId xmlns:a16="http://schemas.microsoft.com/office/drawing/2014/main" id="{F2A54910-1546-4F1E-B3CD-323F58525883}"/>
              </a:ext>
            </a:extLst>
          </p:cNvPr>
          <p:cNvSpPr/>
          <p:nvPr/>
        </p:nvSpPr>
        <p:spPr>
          <a:xfrm>
            <a:off x="3895099" y="1472858"/>
            <a:ext cx="745588" cy="4365234"/>
          </a:xfrm>
          <a:prstGeom prst="leftBrace">
            <a:avLst/>
          </a:prstGeom>
          <a:noFill/>
          <a:ln w="41275" cmpd="thickThi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FC89306C-EB35-47C7-B289-1B80EFE0D009}"/>
              </a:ext>
            </a:extLst>
          </p:cNvPr>
          <p:cNvSpPr txBox="1"/>
          <p:nvPr/>
        </p:nvSpPr>
        <p:spPr>
          <a:xfrm>
            <a:off x="4512212" y="1369219"/>
            <a:ext cx="6207370" cy="69865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endParaRPr>
          </a:p>
          <a:p>
            <a:pPr marL="285750" indent="-285750" algn="just">
              <a:buFont typeface="Wingdings" panose="05000000000000000000" pitchFamily="2" charset="2"/>
              <a:buChar char="Ø"/>
            </a:pPr>
            <a:r>
              <a:rPr lang="es-ES" sz="1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Actividades de Mensajería.</a:t>
            </a:r>
          </a:p>
          <a:p>
            <a:pPr marL="285750" indent="-285750" algn="just">
              <a:buFont typeface="Wingdings" panose="05000000000000000000" pitchFamily="2" charset="2"/>
              <a:buChar char="Ø"/>
            </a:pPr>
            <a:r>
              <a:rPr lang="es-ES" dirty="0">
                <a:solidFill>
                  <a:srgbClr val="000000"/>
                </a:solidFill>
                <a:latin typeface="Tahoma" panose="020B0604030504040204" pitchFamily="34" charset="0"/>
                <a:ea typeface="Tahoma" panose="020B0604030504040204" pitchFamily="34" charset="0"/>
                <a:cs typeface="Tahoma" panose="020B0604030504040204" pitchFamily="34" charset="0"/>
              </a:rPr>
              <a:t>M</a:t>
            </a:r>
            <a:r>
              <a:rPr lang="es-ES" sz="1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anejo de correo electrónico.</a:t>
            </a:r>
          </a:p>
          <a:p>
            <a:pPr marL="285750" indent="-285750" algn="just">
              <a:buFont typeface="Wingdings" panose="05000000000000000000" pitchFamily="2" charset="2"/>
              <a:buChar char="Ø"/>
            </a:pPr>
            <a:r>
              <a:rPr lang="es-CO" sz="1800" dirty="0">
                <a:effectLst/>
                <a:latin typeface="Tahoma" panose="020B0604030504040204" pitchFamily="34" charset="0"/>
                <a:ea typeface="Tahoma" panose="020B0604030504040204" pitchFamily="34" charset="0"/>
                <a:cs typeface="Tahoma" panose="020B0604030504040204" pitchFamily="34" charset="0"/>
              </a:rPr>
              <a:t>Brindar apoyo en la tarea de Crecimiento Sindical </a:t>
            </a:r>
          </a:p>
          <a:p>
            <a:pPr marL="285750" indent="-285750" algn="just">
              <a:buFont typeface="Wingdings" panose="05000000000000000000" pitchFamily="2" charset="2"/>
              <a:buChar char="Ø"/>
            </a:pPr>
            <a:r>
              <a:rPr lang="es-CO" sz="1800" dirty="0">
                <a:effectLst/>
                <a:latin typeface="Tahoma" panose="020B0604030504040204" pitchFamily="34" charset="0"/>
                <a:ea typeface="Tahoma" panose="020B0604030504040204" pitchFamily="34" charset="0"/>
                <a:cs typeface="Tahoma" panose="020B0604030504040204" pitchFamily="34" charset="0"/>
              </a:rPr>
              <a:t>Administrar </a:t>
            </a:r>
            <a:r>
              <a:rPr lang="es-419" sz="1800" dirty="0">
                <a:effectLst/>
                <a:latin typeface="Tahoma" panose="020B0604030504040204" pitchFamily="34" charset="0"/>
                <a:ea typeface="Tahoma" panose="020B0604030504040204" pitchFamily="34" charset="0"/>
                <a:cs typeface="Tahoma" panose="020B0604030504040204" pitchFamily="34" charset="0"/>
              </a:rPr>
              <a:t>los grupos de WhatsApp </a:t>
            </a:r>
            <a:r>
              <a:rPr lang="es-ES" dirty="0">
                <a:solidFill>
                  <a:srgbClr val="000000"/>
                </a:solidFill>
                <a:latin typeface="Tahoma" panose="020B0604030504040204" pitchFamily="34" charset="0"/>
                <a:ea typeface="Tahoma" panose="020B0604030504040204" pitchFamily="34" charset="0"/>
                <a:cs typeface="Tahoma" panose="020B0604030504040204" pitchFamily="34" charset="0"/>
              </a:rPr>
              <a:t>M</a:t>
            </a:r>
            <a:r>
              <a:rPr lang="es-ES" sz="1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anejo de correo electrónico.</a:t>
            </a:r>
          </a:p>
          <a:p>
            <a:pPr marL="285750" lvl="0" indent="-285750" algn="just">
              <a:buFont typeface="Wingdings" panose="05000000000000000000" pitchFamily="2" charset="2"/>
              <a:buChar char="Ø"/>
            </a:pPr>
            <a:r>
              <a:rPr lang="es-CO" sz="1800" dirty="0">
                <a:effectLst/>
                <a:latin typeface="Tahoma" panose="020B0604030504040204" pitchFamily="34" charset="0"/>
                <a:ea typeface="Tahoma" panose="020B0604030504040204" pitchFamily="34" charset="0"/>
                <a:cs typeface="Tahoma" panose="020B0604030504040204" pitchFamily="34" charset="0"/>
              </a:rPr>
              <a:t>Brindar apoyo </a:t>
            </a:r>
            <a:r>
              <a:rPr lang="es-419" sz="1800" dirty="0">
                <a:effectLst/>
                <a:latin typeface="Tahoma" panose="020B0604030504040204" pitchFamily="34" charset="0"/>
                <a:ea typeface="Tahoma" panose="020B0604030504040204" pitchFamily="34" charset="0"/>
                <a:cs typeface="Tahoma" panose="020B0604030504040204" pitchFamily="34" charset="0"/>
              </a:rPr>
              <a:t>a las</a:t>
            </a:r>
            <a:r>
              <a:rPr lang="es-CO" sz="1800" dirty="0">
                <a:effectLst/>
                <a:latin typeface="Tahoma" panose="020B0604030504040204" pitchFamily="34" charset="0"/>
                <a:ea typeface="Tahoma" panose="020B0604030504040204" pitchFamily="34" charset="0"/>
                <a:cs typeface="Tahoma" panose="020B0604030504040204" pitchFamily="34" charset="0"/>
              </a:rPr>
              <a:t> actividades administrativas y secretariales del sindicato.</a:t>
            </a:r>
            <a:endParaRPr lang="es-CO" dirty="0">
              <a:latin typeface="Tahoma" panose="020B0604030504040204" pitchFamily="34" charset="0"/>
              <a:ea typeface="Tahoma" panose="020B0604030504040204" pitchFamily="34" charset="0"/>
              <a:cs typeface="Tahoma" panose="020B0604030504040204" pitchFamily="34" charset="0"/>
            </a:endParaRPr>
          </a:p>
          <a:p>
            <a:pPr marL="285750" lvl="0" indent="-285750" algn="just">
              <a:buFont typeface="Wingdings" panose="05000000000000000000" pitchFamily="2" charset="2"/>
              <a:buChar char="Ø"/>
            </a:pPr>
            <a:r>
              <a:rPr lang="es-CO" sz="1800" dirty="0">
                <a:effectLst/>
                <a:latin typeface="Tahoma" panose="020B0604030504040204" pitchFamily="34" charset="0"/>
                <a:ea typeface="Tahoma" panose="020B0604030504040204" pitchFamily="34" charset="0"/>
                <a:cs typeface="Tahoma" panose="020B0604030504040204" pitchFamily="34" charset="0"/>
              </a:rPr>
              <a:t>Digitalizar la documentación </a:t>
            </a:r>
          </a:p>
          <a:p>
            <a:pPr marL="285750" indent="-285750" algn="just">
              <a:buFont typeface="Wingdings" panose="05000000000000000000" pitchFamily="2" charset="2"/>
              <a:buChar char="Ø"/>
            </a:pPr>
            <a:r>
              <a:rPr lang="es-ES" dirty="0">
                <a:solidFill>
                  <a:srgbClr val="000000"/>
                </a:solidFill>
                <a:latin typeface="Tahoma" panose="020B0604030504040204" pitchFamily="34" charset="0"/>
              </a:rPr>
              <a:t>L</a:t>
            </a:r>
            <a:r>
              <a:rPr lang="es-ES" sz="1800" b="0" i="0" u="none" strike="noStrike" baseline="0" dirty="0">
                <a:solidFill>
                  <a:srgbClr val="000000"/>
                </a:solidFill>
                <a:latin typeface="Tahoma" panose="020B0604030504040204" pitchFamily="34" charset="0"/>
              </a:rPr>
              <a:t>lamadas y organización de base de datos de los afiliados.</a:t>
            </a:r>
          </a:p>
          <a:p>
            <a:pPr marL="285750" indent="-285750" algn="just">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Manejo y seguimiento de cuentas de WhatsApp creadas por la Junta Nacional 		</a:t>
            </a:r>
            <a:endParaRPr lang="es-CO" sz="1800" dirty="0">
              <a:effectLst/>
              <a:latin typeface="Tahoma" panose="020B0604030504040204" pitchFamily="34" charset="0"/>
              <a:ea typeface="Tahoma" panose="020B0604030504040204" pitchFamily="34" charset="0"/>
              <a:cs typeface="Tahoma" panose="020B0604030504040204" pitchFamily="34" charset="0"/>
            </a:endParaRPr>
          </a:p>
          <a:p>
            <a:pPr algn="just"/>
            <a:endParaRPr lang="es-ES" sz="18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endParaRPr>
          </a:p>
          <a:p>
            <a:r>
              <a:rPr kumimoji="0" lang="es-CO" sz="18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es-CO" sz="16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Celular: </a:t>
            </a:r>
            <a:r>
              <a:rPr lang="es-CO" sz="16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313 467 83 25</a:t>
            </a:r>
            <a:r>
              <a:rPr lang="es-CO" sz="16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kumimoji="0" lang="es-CO" sz="16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a:t>
            </a:r>
            <a:endParaRPr kumimoji="0" lang="es-CO" sz="16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p>
            <a:r>
              <a:rPr kumimoji="0" lang="es-CO" sz="16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Correo</a:t>
            </a:r>
            <a:r>
              <a:rPr kumimoji="0" lang="es-CO" sz="16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a:t>
            </a:r>
            <a:r>
              <a:rPr lang="es-CO" sz="1600" b="1" u="sng" dirty="0">
                <a:solidFill>
                  <a:srgbClr val="0000FF"/>
                </a:solidFill>
                <a:latin typeface="Tahoma" panose="020B0604030504040204" pitchFamily="34" charset="0"/>
                <a:ea typeface="Tahoma" panose="020B0604030504040204" pitchFamily="34" charset="0"/>
                <a:cs typeface="Tahoma" panose="020B0604030504040204" pitchFamily="34" charset="0"/>
              </a:rPr>
              <a:t>sindesenacompras@gmail.com</a:t>
            </a:r>
          </a:p>
          <a:p>
            <a:endParaRPr lang="es-CO" sz="18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sng"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rPr>
              <a:t>	</a:t>
            </a: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3416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A0729AAD-FAEA-4D8A-89AA-55EF54182BA5}"/>
              </a:ext>
            </a:extLst>
          </p:cNvPr>
          <p:cNvSpPr txBox="1"/>
          <p:nvPr/>
        </p:nvSpPr>
        <p:spPr>
          <a:xfrm>
            <a:off x="3046828" y="5990011"/>
            <a:ext cx="6098344" cy="67710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9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SINDICATO DE EMPLEADOS PÚBLICOS DEL SENA - SINDESENA</a:t>
            </a:r>
            <a:endParaRPr kumimoji="0" lang="es-CO" sz="1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CuadroTexto 8">
            <a:extLst>
              <a:ext uri="{FF2B5EF4-FFF2-40B4-BE49-F238E27FC236}">
                <a16:creationId xmlns:a16="http://schemas.microsoft.com/office/drawing/2014/main" id="{E08FCAAF-8C41-4DA1-BDD3-EF1CCA6FDEF4}"/>
              </a:ext>
            </a:extLst>
          </p:cNvPr>
          <p:cNvSpPr txBox="1"/>
          <p:nvPr/>
        </p:nvSpPr>
        <p:spPr>
          <a:xfrm>
            <a:off x="3776004" y="563444"/>
            <a:ext cx="609834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ACTIVIDADES Y/O FUNCIONES</a:t>
            </a:r>
            <a:endParaRPr kumimoji="0" lang="es-CO"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0" name="CuadroTexto 9">
            <a:extLst>
              <a:ext uri="{FF2B5EF4-FFF2-40B4-BE49-F238E27FC236}">
                <a16:creationId xmlns:a16="http://schemas.microsoft.com/office/drawing/2014/main" id="{D55407F0-DEAC-455F-8128-2829196DC00C}"/>
              </a:ext>
            </a:extLst>
          </p:cNvPr>
          <p:cNvSpPr txBox="1"/>
          <p:nvPr/>
        </p:nvSpPr>
        <p:spPr>
          <a:xfrm>
            <a:off x="380575" y="2321004"/>
            <a:ext cx="3684988" cy="221599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r>
              <a:rPr kumimoji="0" lang="es-CO" sz="32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Diana Marcela Zuleta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Asistente Administrativo</a:t>
            </a:r>
          </a:p>
        </p:txBody>
      </p:sp>
      <p:sp>
        <p:nvSpPr>
          <p:cNvPr id="11" name="Abrir llave 10">
            <a:extLst>
              <a:ext uri="{FF2B5EF4-FFF2-40B4-BE49-F238E27FC236}">
                <a16:creationId xmlns:a16="http://schemas.microsoft.com/office/drawing/2014/main" id="{F2A54910-1546-4F1E-B3CD-323F58525883}"/>
              </a:ext>
            </a:extLst>
          </p:cNvPr>
          <p:cNvSpPr/>
          <p:nvPr/>
        </p:nvSpPr>
        <p:spPr>
          <a:xfrm>
            <a:off x="3896750" y="1405644"/>
            <a:ext cx="745588" cy="4365692"/>
          </a:xfrm>
          <a:prstGeom prst="leftBrace">
            <a:avLst/>
          </a:prstGeom>
          <a:noFill/>
          <a:ln w="41275" cmpd="thickThi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FC89306C-EB35-47C7-B289-1B80EFE0D009}"/>
              </a:ext>
            </a:extLst>
          </p:cNvPr>
          <p:cNvSpPr txBox="1"/>
          <p:nvPr/>
        </p:nvSpPr>
        <p:spPr>
          <a:xfrm>
            <a:off x="4568483" y="1296554"/>
            <a:ext cx="6098344" cy="75405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endParaRPr>
          </a:p>
          <a:p>
            <a:pPr marL="285750" indent="-285750" algn="just">
              <a:buFont typeface="Wingdings" panose="05000000000000000000" pitchFamily="2" charset="2"/>
              <a:buChar char="Ø"/>
            </a:pPr>
            <a:r>
              <a:rPr lang="es-ES" dirty="0">
                <a:latin typeface="Tahoma" panose="020B0604030504040204" pitchFamily="34" charset="0"/>
              </a:rPr>
              <a:t>Confirmación asistentes reuniones y notificar al SENA (Virtuales).</a:t>
            </a:r>
          </a:p>
          <a:p>
            <a:pPr marL="285750" indent="-285750" algn="just">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manejo de la agenda de SINDESENA. 	</a:t>
            </a:r>
            <a:endParaRPr lang="es-ES" dirty="0">
              <a:latin typeface="Tahoma" panose="020B0604030504040204" pitchFamily="34" charset="0"/>
            </a:endParaRPr>
          </a:p>
          <a:p>
            <a:pPr marL="285750" indent="-285750" algn="just">
              <a:buFont typeface="Wingdings" panose="05000000000000000000" pitchFamily="2" charset="2"/>
              <a:buChar char="Ø"/>
            </a:pPr>
            <a:r>
              <a:rPr lang="es-ES" sz="1800" b="0" i="0" u="none" strike="noStrike" baseline="0" dirty="0">
                <a:latin typeface="Tahoma" panose="020B0604030504040204" pitchFamily="34" charset="0"/>
              </a:rPr>
              <a:t>Planta de personal de SINDESENA Junta Nacional </a:t>
            </a:r>
          </a:p>
          <a:p>
            <a:pPr marL="285750" indent="-285750" algn="just">
              <a:buFont typeface="Wingdings" panose="05000000000000000000" pitchFamily="2" charset="2"/>
              <a:buChar char="Ø"/>
            </a:pPr>
            <a:r>
              <a:rPr lang="es-CO" sz="1800" b="0" i="0" u="none" strike="noStrike" baseline="0" dirty="0">
                <a:solidFill>
                  <a:srgbClr val="000000"/>
                </a:solidFill>
                <a:latin typeface="Tahoma" panose="020B0604030504040204" pitchFamily="34" charset="0"/>
              </a:rPr>
              <a:t>Control tareas trabajadores Junta Nacional 	</a:t>
            </a:r>
          </a:p>
          <a:p>
            <a:pPr marL="285750" indent="-285750" algn="just">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Manejo correspondencia.</a:t>
            </a:r>
          </a:p>
          <a:p>
            <a:pPr marL="285750" indent="-285750" algn="just">
              <a:buFont typeface="Wingdings" panose="05000000000000000000" pitchFamily="2" charset="2"/>
              <a:buChar char="Ø"/>
            </a:pPr>
            <a:r>
              <a:rPr lang="es-ES" dirty="0">
                <a:solidFill>
                  <a:srgbClr val="000000"/>
                </a:solidFill>
                <a:latin typeface="Tahoma" panose="020B0604030504040204" pitchFamily="34" charset="0"/>
              </a:rPr>
              <a:t>M</a:t>
            </a:r>
            <a:r>
              <a:rPr lang="es-ES" sz="1800" b="0" i="0" u="none" strike="noStrike" baseline="0" dirty="0">
                <a:solidFill>
                  <a:srgbClr val="000000"/>
                </a:solidFill>
                <a:latin typeface="Tahoma" panose="020B0604030504040204" pitchFamily="34" charset="0"/>
              </a:rPr>
              <a:t>anejo de correo electrónico.</a:t>
            </a:r>
          </a:p>
          <a:p>
            <a:pPr marL="285750" indent="-285750" algn="just">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Búsqueda proyectos de normas del SENA y proyecto de decretos Presidencia 	</a:t>
            </a:r>
          </a:p>
          <a:p>
            <a:pPr marL="285750" indent="-285750" algn="just">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Apoyo actividades del Sistema de SST de SINDESENA.</a:t>
            </a:r>
          </a:p>
          <a:p>
            <a:pPr marL="285750" indent="-285750" algn="just">
              <a:buFont typeface="Wingdings" panose="05000000000000000000" pitchFamily="2" charset="2"/>
              <a:buChar char="Ø"/>
            </a:pPr>
            <a:r>
              <a:rPr lang="es-ES" dirty="0">
                <a:solidFill>
                  <a:srgbClr val="000000"/>
                </a:solidFill>
                <a:latin typeface="Tahoma" panose="020B0604030504040204" pitchFamily="34" charset="0"/>
              </a:rPr>
              <a:t>A</a:t>
            </a:r>
            <a:r>
              <a:rPr lang="es-ES" sz="1800" b="0" i="0" u="none" strike="noStrike" baseline="0" dirty="0">
                <a:solidFill>
                  <a:srgbClr val="000000"/>
                </a:solidFill>
                <a:latin typeface="Tahoma" panose="020B0604030504040204" pitchFamily="34" charset="0"/>
              </a:rPr>
              <a:t>poyo crecimiento sindical y bienestar de afiliados 	</a:t>
            </a:r>
          </a:p>
          <a:p>
            <a:pPr marL="285750" indent="-285750" algn="just">
              <a:buFont typeface="Wingdings" panose="05000000000000000000" pitchFamily="2" charset="2"/>
              <a:buChar char="Ø"/>
            </a:pPr>
            <a:r>
              <a:rPr lang="es-ES" sz="1800" dirty="0">
                <a:solidFill>
                  <a:srgbClr val="000000"/>
                </a:solidFill>
                <a:latin typeface="Tahoma" panose="020B0604030504040204" pitchFamily="34" charset="0"/>
              </a:rPr>
              <a:t>A</a:t>
            </a:r>
            <a:r>
              <a:rPr lang="es-ES" sz="1800" b="0" i="0" u="none" strike="noStrike" baseline="0" dirty="0">
                <a:solidFill>
                  <a:srgbClr val="000000"/>
                </a:solidFill>
                <a:latin typeface="Tahoma" panose="020B0604030504040204" pitchFamily="34" charset="0"/>
              </a:rPr>
              <a:t>poyo ejecución actividades administrativas.</a:t>
            </a:r>
          </a:p>
          <a:p>
            <a:endParaRPr lang="es-ES" sz="1800" b="0" i="0" u="none" strike="noStrike" baseline="0" dirty="0">
              <a:solidFill>
                <a:srgbClr val="000000"/>
              </a:solidFill>
              <a:latin typeface="Tahoma" panose="020B0604030504040204" pitchFamily="34" charset="0"/>
            </a:endParaRPr>
          </a:p>
          <a:p>
            <a:r>
              <a:rPr kumimoji="0" lang="es-CO"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r>
              <a:rPr kumimoji="0" lang="es-CO" sz="16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Celular:</a:t>
            </a:r>
            <a:r>
              <a:rPr kumimoji="0" lang="es-CO" sz="160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a:t>
            </a:r>
            <a:r>
              <a:rPr lang="es-CO" sz="16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316 874 68 92 </a:t>
            </a:r>
            <a:r>
              <a:rPr lang="es-CO" sz="16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r>
              <a:rPr kumimoji="0" lang="es-CO" sz="16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a:t>
            </a:r>
            <a:endParaRPr kumimoji="0" lang="es-CO" sz="1600" b="1"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endParaRPr>
          </a:p>
          <a:p>
            <a:r>
              <a:rPr kumimoji="0" lang="es-CO" sz="1600" b="0" i="0" u="none" strike="noStrike" kern="1200" cap="none" spc="0" normalizeH="0" baseline="0" noProof="0" dirty="0">
                <a:ln>
                  <a:noFill/>
                </a:ln>
                <a:solidFill>
                  <a:srgbClr val="000000"/>
                </a:solidFill>
                <a:effectLst/>
                <a:uLnTx/>
                <a:uFillTx/>
                <a:latin typeface="Tahoma" panose="020B0604030504040204" pitchFamily="34" charset="0"/>
                <a:ea typeface="Tahoma" panose="020B0604030504040204" pitchFamily="34" charset="0"/>
                <a:cs typeface="Tahoma" panose="020B0604030504040204" pitchFamily="34" charset="0"/>
              </a:rPr>
              <a:t> Correo:</a:t>
            </a:r>
            <a:r>
              <a:rPr kumimoji="0" lang="es-CO" sz="1600" b="1" i="0" u="none" strike="noStrike" kern="1200" cap="none" spc="0" normalizeH="0" baseline="0" noProof="0" dirty="0">
                <a:ln>
                  <a:noFill/>
                </a:ln>
                <a:solidFill>
                  <a:srgbClr val="0000FF"/>
                </a:solidFill>
                <a:effectLst/>
                <a:uLnTx/>
                <a:uFillTx/>
                <a:latin typeface="Tahoma" panose="020B0604030504040204" pitchFamily="34" charset="0"/>
                <a:ea typeface="Tahoma" panose="020B0604030504040204" pitchFamily="34" charset="0"/>
                <a:cs typeface="Tahoma" panose="020B0604030504040204" pitchFamily="34" charset="0"/>
              </a:rPr>
              <a:t> </a:t>
            </a:r>
            <a:r>
              <a:rPr lang="es-CO" sz="1600" b="1" u="sng" dirty="0">
                <a:solidFill>
                  <a:srgbClr val="0000FF"/>
                </a:solidFill>
                <a:latin typeface="Tahoma" panose="020B0604030504040204" pitchFamily="34" charset="0"/>
                <a:ea typeface="Tahoma" panose="020B0604030504040204" pitchFamily="34" charset="0"/>
                <a:cs typeface="Tahoma" panose="020B0604030504040204" pitchFamily="34" charset="0"/>
              </a:rPr>
              <a:t>sindesenaadmon@gmail.com </a:t>
            </a:r>
          </a:p>
          <a:p>
            <a:r>
              <a:rPr lang="es-CO" dirty="0">
                <a:solidFill>
                  <a:srgbClr val="000000"/>
                </a:solidFill>
                <a:latin typeface="Calibri" panose="020F0502020204030204" pitchFamily="34" charset="0"/>
              </a:rPr>
              <a:t> </a:t>
            </a:r>
            <a:endParaRPr lang="es-CO" sz="1800" b="0" i="0" u="none" strike="noStrike" baseline="0" dirty="0">
              <a:solidFill>
                <a:srgbClr val="0000FF"/>
              </a:solidFill>
              <a:latin typeface="Calibri" panose="020F0502020204030204" pitchFamily="34" charset="0"/>
            </a:endParaRPr>
          </a:p>
          <a:p>
            <a:r>
              <a:rPr lang="es-CO" sz="1800" b="0" i="0" u="none" strike="noStrike" baseline="0" dirty="0">
                <a:solidFill>
                  <a:srgbClr val="000000"/>
                </a:solidFill>
                <a:latin typeface="Calibri" panose="020F0502020204030204" pitchFamily="34" charset="0"/>
              </a:rPr>
              <a:t>	</a:t>
            </a:r>
          </a:p>
          <a:p>
            <a:endParaRPr lang="es-CO" sz="18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sng"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rPr>
              <a:t>	</a:t>
            </a: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80074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A0729AAD-FAEA-4D8A-89AA-55EF54182BA5}"/>
              </a:ext>
            </a:extLst>
          </p:cNvPr>
          <p:cNvSpPr txBox="1"/>
          <p:nvPr/>
        </p:nvSpPr>
        <p:spPr>
          <a:xfrm>
            <a:off x="3046828" y="5990011"/>
            <a:ext cx="6098344" cy="67710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9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SINDICATO DE EMPLEADOS PÚBLICOS DEL SENA - SINDESENA</a:t>
            </a:r>
            <a:endParaRPr kumimoji="0" lang="es-CO" sz="1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CuadroTexto 8">
            <a:extLst>
              <a:ext uri="{FF2B5EF4-FFF2-40B4-BE49-F238E27FC236}">
                <a16:creationId xmlns:a16="http://schemas.microsoft.com/office/drawing/2014/main" id="{E08FCAAF-8C41-4DA1-BDD3-EF1CCA6FDEF4}"/>
              </a:ext>
            </a:extLst>
          </p:cNvPr>
          <p:cNvSpPr txBox="1"/>
          <p:nvPr/>
        </p:nvSpPr>
        <p:spPr>
          <a:xfrm>
            <a:off x="3776004" y="563444"/>
            <a:ext cx="609834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ACTIVIDADES Y/O FUNCIONES</a:t>
            </a:r>
            <a:endParaRPr kumimoji="0" lang="es-CO"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CuadroTexto 11">
            <a:extLst>
              <a:ext uri="{FF2B5EF4-FFF2-40B4-BE49-F238E27FC236}">
                <a16:creationId xmlns:a16="http://schemas.microsoft.com/office/drawing/2014/main" id="{FC89306C-EB35-47C7-B289-1B80EFE0D009}"/>
              </a:ext>
            </a:extLst>
          </p:cNvPr>
          <p:cNvSpPr txBox="1"/>
          <p:nvPr/>
        </p:nvSpPr>
        <p:spPr>
          <a:xfrm>
            <a:off x="795130" y="1296554"/>
            <a:ext cx="9871697" cy="4524315"/>
          </a:xfrm>
          <a:prstGeom prst="rect">
            <a:avLst/>
          </a:prstGeom>
          <a:noFill/>
        </p:spPr>
        <p:txBody>
          <a:bodyPr wrap="square" rtlCol="0">
            <a:spAutoFit/>
          </a:bodyPr>
          <a:lstStyle/>
          <a:p>
            <a:pPr algn="just"/>
            <a:r>
              <a:rPr lang="es-ES" sz="1800" b="0" i="0" u="none" strike="noStrike" baseline="0" dirty="0">
                <a:solidFill>
                  <a:srgbClr val="000000"/>
                </a:solidFill>
                <a:latin typeface="Tahoma" panose="020B0604030504040204" pitchFamily="34" charset="0"/>
              </a:rPr>
              <a:t>	</a:t>
            </a:r>
            <a:endParaRPr lang="es-ES" dirty="0">
              <a:latin typeface="Tahoma" panose="020B0604030504040204" pitchFamily="34" charset="0"/>
            </a:endParaRPr>
          </a:p>
          <a:p>
            <a:pPr algn="just"/>
            <a:r>
              <a:rPr lang="es-ES" sz="1800" b="1" i="0" u="none" strike="noStrike" baseline="0" dirty="0">
                <a:latin typeface="Tahoma" panose="020B0604030504040204" pitchFamily="34" charset="0"/>
              </a:rPr>
              <a:t>Planta de personal de SINDESENA Junta Nacional </a:t>
            </a:r>
          </a:p>
          <a:p>
            <a:pPr marL="285750" indent="-285750" algn="just">
              <a:buFont typeface="Wingdings" panose="05000000000000000000" pitchFamily="2" charset="2"/>
              <a:buChar char="Ø"/>
            </a:pPr>
            <a:endParaRPr lang="es-ES" b="1" dirty="0">
              <a:latin typeface="Tahoma" panose="020B0604030504040204" pitchFamily="34" charset="0"/>
            </a:endParaRPr>
          </a:p>
          <a:p>
            <a:pPr marL="285750" indent="-285750" algn="just">
              <a:buFont typeface="Wingdings" panose="05000000000000000000" pitchFamily="2" charset="2"/>
              <a:buChar char="Ø"/>
            </a:pPr>
            <a:r>
              <a:rPr lang="es-ES" b="1" dirty="0">
                <a:latin typeface="Tahoma" panose="020B0604030504040204" pitchFamily="34" charset="0"/>
              </a:rPr>
              <a:t>Circular 2021-008 de enero 2021</a:t>
            </a:r>
          </a:p>
          <a:p>
            <a:pPr marL="285750" indent="-285750" algn="just">
              <a:buFont typeface="Wingdings" panose="05000000000000000000" pitchFamily="2" charset="2"/>
              <a:buChar char="ü"/>
            </a:pPr>
            <a:r>
              <a:rPr lang="es-ES" dirty="0">
                <a:latin typeface="Tahoma" panose="020B0604030504040204" pitchFamily="34" charset="0"/>
              </a:rPr>
              <a:t>Afiliación a la ARL: cuando se realice la contratación de un trabajador, la afiliación de la ARL debe realizarse un día antes del ingreso. Las filiaciones a EPS y Caja de Compensación se deben tramitar en la Subdirectiva.</a:t>
            </a:r>
          </a:p>
          <a:p>
            <a:pPr marL="285750" indent="-285750" algn="just">
              <a:buFont typeface="Wingdings" panose="05000000000000000000" pitchFamily="2" charset="2"/>
              <a:buChar char="ü"/>
            </a:pPr>
            <a:r>
              <a:rPr lang="es-ES" dirty="0">
                <a:latin typeface="Tahoma" panose="020B0604030504040204" pitchFamily="34" charset="0"/>
              </a:rPr>
              <a:t>Se debe informar con antelación a la Junta Nacional las fechas de ingreso (adjuntar contrato) y retiro de los trabajadores para el reporte de novedades en los pagos de la seguridad social.</a:t>
            </a:r>
          </a:p>
          <a:p>
            <a:pPr marL="285750" indent="-285750" algn="just">
              <a:buFont typeface="Wingdings" panose="05000000000000000000" pitchFamily="2" charset="2"/>
              <a:buChar char="ü"/>
            </a:pPr>
            <a:r>
              <a:rPr lang="es-ES" dirty="0">
                <a:latin typeface="Tahoma" panose="020B0604030504040204" pitchFamily="34" charset="0"/>
              </a:rPr>
              <a:t>La dotación de Ley son 3 al año, las cuales deben ser entregadas al corte del 30 de abril, 30 de agosto y 20 de diciembre. Tienen derecho los trabajadores que lleven más de 3 meses en la organización.</a:t>
            </a:r>
          </a:p>
          <a:p>
            <a:pPr marL="285750" indent="-285750" algn="just">
              <a:buFont typeface="Wingdings" panose="05000000000000000000" pitchFamily="2" charset="2"/>
              <a:buChar char="ü"/>
            </a:pPr>
            <a:r>
              <a:rPr lang="es-ES" sz="1800" i="0" u="none" strike="noStrike" baseline="0" dirty="0">
                <a:latin typeface="Tahoma" panose="020B0604030504040204" pitchFamily="34" charset="0"/>
              </a:rPr>
              <a:t>Reporte </a:t>
            </a:r>
            <a:r>
              <a:rPr lang="es-ES" dirty="0">
                <a:latin typeface="Tahoma" panose="020B0604030504040204" pitchFamily="34" charset="0"/>
              </a:rPr>
              <a:t>oportuno de incapacidades para la gestión de novedades en el pago de Seguridad Social.</a:t>
            </a:r>
            <a:r>
              <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rPr>
              <a:t>	</a:t>
            </a: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298799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56000"/>
          </a:schemeClr>
        </a:solidFill>
        <a:effectLst/>
      </p:bgPr>
    </p:bg>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A0729AAD-FAEA-4D8A-89AA-55EF54182BA5}"/>
              </a:ext>
            </a:extLst>
          </p:cNvPr>
          <p:cNvSpPr txBox="1"/>
          <p:nvPr/>
        </p:nvSpPr>
        <p:spPr>
          <a:xfrm>
            <a:off x="3046828" y="5959234"/>
            <a:ext cx="6098344" cy="707886"/>
          </a:xfrm>
          <a:prstGeom prst="rect">
            <a:avLst/>
          </a:prstGeom>
          <a:noFill/>
        </p:spPr>
        <p:txBody>
          <a:bodyPr wrap="square">
            <a:spAutoFit/>
          </a:bodyPr>
          <a:lstStyle/>
          <a:p>
            <a:pPr algn="ctr"/>
            <a:r>
              <a:rPr lang="es-CO" sz="2000" b="1" dirty="0">
                <a:solidFill>
                  <a:srgbClr val="800000"/>
                </a:solidFill>
                <a:effectLst/>
                <a:latin typeface="Tahoma" panose="020B0604030504040204" pitchFamily="34" charset="0"/>
                <a:ea typeface="Times New Roman" panose="02020603050405020304" pitchFamily="18" charset="0"/>
              </a:rPr>
              <a:t>SINDICATO DE EMPLEADOS PÚBLICOS DEL SENA - SINDESENA</a:t>
            </a:r>
            <a:endParaRPr lang="es-CO" sz="2000" dirty="0">
              <a:effectLst/>
              <a:latin typeface="Times New Roman" panose="02020603050405020304" pitchFamily="18" charset="0"/>
              <a:ea typeface="Times New Roman" panose="02020603050405020304" pitchFamily="18" charset="0"/>
            </a:endParaRPr>
          </a:p>
        </p:txBody>
      </p:sp>
      <p:sp>
        <p:nvSpPr>
          <p:cNvPr id="9" name="CuadroTexto 8">
            <a:extLst>
              <a:ext uri="{FF2B5EF4-FFF2-40B4-BE49-F238E27FC236}">
                <a16:creationId xmlns:a16="http://schemas.microsoft.com/office/drawing/2014/main" id="{E08FCAAF-8C41-4DA1-BDD3-EF1CCA6FDEF4}"/>
              </a:ext>
            </a:extLst>
          </p:cNvPr>
          <p:cNvSpPr txBox="1"/>
          <p:nvPr/>
        </p:nvSpPr>
        <p:spPr>
          <a:xfrm>
            <a:off x="3776004" y="563444"/>
            <a:ext cx="6098344" cy="523220"/>
          </a:xfrm>
          <a:prstGeom prst="rect">
            <a:avLst/>
          </a:prstGeom>
          <a:noFill/>
        </p:spPr>
        <p:txBody>
          <a:bodyPr wrap="square">
            <a:spAutoFit/>
          </a:bodyPr>
          <a:lstStyle/>
          <a:p>
            <a:pPr algn="ctr"/>
            <a:r>
              <a:rPr lang="es-CO" sz="2800" b="1" dirty="0">
                <a:solidFill>
                  <a:srgbClr val="800000"/>
                </a:solidFill>
                <a:effectLst/>
                <a:latin typeface="Tahoma" panose="020B0604030504040204" pitchFamily="34" charset="0"/>
                <a:ea typeface="Times New Roman" panose="02020603050405020304" pitchFamily="18" charset="0"/>
              </a:rPr>
              <a:t>ACTIVIDADES Y/O FUNCIONES</a:t>
            </a:r>
            <a:endParaRPr lang="es-CO" sz="2800" dirty="0">
              <a:effectLst/>
              <a:latin typeface="Times New Roman" panose="02020603050405020304" pitchFamily="18" charset="0"/>
              <a:ea typeface="Times New Roman" panose="02020603050405020304" pitchFamily="18" charset="0"/>
            </a:endParaRPr>
          </a:p>
        </p:txBody>
      </p:sp>
      <p:sp>
        <p:nvSpPr>
          <p:cNvPr id="10" name="CuadroTexto 9">
            <a:extLst>
              <a:ext uri="{FF2B5EF4-FFF2-40B4-BE49-F238E27FC236}">
                <a16:creationId xmlns:a16="http://schemas.microsoft.com/office/drawing/2014/main" id="{D55407F0-DEAC-455F-8128-2829196DC00C}"/>
              </a:ext>
            </a:extLst>
          </p:cNvPr>
          <p:cNvSpPr txBox="1"/>
          <p:nvPr/>
        </p:nvSpPr>
        <p:spPr>
          <a:xfrm>
            <a:off x="338586" y="2599619"/>
            <a:ext cx="3684988" cy="1846659"/>
          </a:xfrm>
          <a:prstGeom prst="rect">
            <a:avLst/>
          </a:prstGeom>
          <a:noFill/>
        </p:spPr>
        <p:txBody>
          <a:bodyPr wrap="square">
            <a:spAutoFit/>
          </a:bodyPr>
          <a:lstStyle/>
          <a:p>
            <a:pPr algn="l"/>
            <a:endParaRPr lang="es-CO" sz="1800" b="0" i="0" u="none" strike="noStrike" baseline="0" dirty="0">
              <a:solidFill>
                <a:srgbClr val="000000"/>
              </a:solidFill>
              <a:latin typeface="Tahoma" panose="020B0604030504040204" pitchFamily="34" charset="0"/>
            </a:endParaRPr>
          </a:p>
          <a:p>
            <a:pPr algn="ctr"/>
            <a:r>
              <a:rPr lang="es-CO" sz="1800" b="0" i="0" u="none" strike="noStrike" baseline="0" dirty="0">
                <a:solidFill>
                  <a:srgbClr val="000000"/>
                </a:solidFill>
                <a:latin typeface="Tahoma" panose="020B0604030504040204" pitchFamily="34" charset="0"/>
              </a:rPr>
              <a:t> </a:t>
            </a:r>
            <a:r>
              <a:rPr lang="es-CO" sz="3200" b="1" i="0" u="none" strike="noStrike" baseline="0" dirty="0">
                <a:solidFill>
                  <a:srgbClr val="000000"/>
                </a:solidFill>
                <a:latin typeface="Tahoma" panose="020B0604030504040204" pitchFamily="34" charset="0"/>
              </a:rPr>
              <a:t>Patricia Osuna Giraldo</a:t>
            </a:r>
          </a:p>
          <a:p>
            <a:pPr algn="ctr"/>
            <a:r>
              <a:rPr lang="es-CO" sz="2800" dirty="0">
                <a:solidFill>
                  <a:srgbClr val="000000"/>
                </a:solidFill>
                <a:latin typeface="Tahoma" panose="020B0604030504040204" pitchFamily="34" charset="0"/>
              </a:rPr>
              <a:t>Secretaria</a:t>
            </a:r>
          </a:p>
        </p:txBody>
      </p:sp>
      <p:sp>
        <p:nvSpPr>
          <p:cNvPr id="11" name="Abrir llave 10">
            <a:extLst>
              <a:ext uri="{FF2B5EF4-FFF2-40B4-BE49-F238E27FC236}">
                <a16:creationId xmlns:a16="http://schemas.microsoft.com/office/drawing/2014/main" id="{F2A54910-1546-4F1E-B3CD-323F58525883}"/>
              </a:ext>
            </a:extLst>
          </p:cNvPr>
          <p:cNvSpPr/>
          <p:nvPr/>
        </p:nvSpPr>
        <p:spPr>
          <a:xfrm>
            <a:off x="3896750" y="1570598"/>
            <a:ext cx="745588" cy="3778771"/>
          </a:xfrm>
          <a:prstGeom prst="leftBrace">
            <a:avLst/>
          </a:prstGeom>
          <a:noFill/>
          <a:ln w="41275" cmpd="thickThi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2" name="CuadroTexto 11">
            <a:extLst>
              <a:ext uri="{FF2B5EF4-FFF2-40B4-BE49-F238E27FC236}">
                <a16:creationId xmlns:a16="http://schemas.microsoft.com/office/drawing/2014/main" id="{FC89306C-EB35-47C7-B289-1B80EFE0D009}"/>
              </a:ext>
            </a:extLst>
          </p:cNvPr>
          <p:cNvSpPr txBox="1"/>
          <p:nvPr/>
        </p:nvSpPr>
        <p:spPr>
          <a:xfrm>
            <a:off x="4532566" y="1696529"/>
            <a:ext cx="6098344" cy="4616648"/>
          </a:xfrm>
          <a:prstGeom prst="rect">
            <a:avLst/>
          </a:prstGeom>
          <a:noFill/>
        </p:spPr>
        <p:txBody>
          <a:bodyPr wrap="square" rtlCol="0">
            <a:spAutoFit/>
          </a:bodyPr>
          <a:lstStyle/>
          <a:p>
            <a:pPr marL="285750" indent="-285750" algn="just">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Manejo de Correspondencia recibida, enviada, Circulares y demás.</a:t>
            </a:r>
          </a:p>
          <a:p>
            <a:pPr marL="285750" indent="-285750" algn="just">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Manejo del archivo</a:t>
            </a:r>
          </a:p>
          <a:p>
            <a:pPr marL="285750" indent="-285750" algn="just">
              <a:buFont typeface="Wingdings" panose="05000000000000000000" pitchFamily="2" charset="2"/>
              <a:buChar char="Ø"/>
            </a:pPr>
            <a:r>
              <a:rPr lang="es-ES" dirty="0">
                <a:solidFill>
                  <a:srgbClr val="000000"/>
                </a:solidFill>
                <a:latin typeface="Tahoma" panose="020B0604030504040204" pitchFamily="34" charset="0"/>
              </a:rPr>
              <a:t>M</a:t>
            </a:r>
            <a:r>
              <a:rPr lang="es-ES" sz="1800" b="0" i="0" u="none" strike="noStrike" baseline="0" dirty="0">
                <a:solidFill>
                  <a:srgbClr val="000000"/>
                </a:solidFill>
                <a:latin typeface="Tahoma" panose="020B0604030504040204" pitchFamily="34" charset="0"/>
              </a:rPr>
              <a:t>anejo correos electrónicos, </a:t>
            </a:r>
          </a:p>
          <a:p>
            <a:pPr marL="285750" indent="-285750" algn="just">
              <a:buFont typeface="Wingdings" panose="05000000000000000000" pitchFamily="2" charset="2"/>
              <a:buChar char="Ø"/>
            </a:pPr>
            <a:r>
              <a:rPr lang="es-ES" dirty="0">
                <a:solidFill>
                  <a:srgbClr val="000000"/>
                </a:solidFill>
                <a:latin typeface="Tahoma" panose="020B0604030504040204" pitchFamily="34" charset="0"/>
              </a:rPr>
              <a:t>L</a:t>
            </a:r>
            <a:r>
              <a:rPr lang="es-ES" sz="1800" b="0" i="0" u="none" strike="noStrike" baseline="0" dirty="0">
                <a:solidFill>
                  <a:srgbClr val="000000"/>
                </a:solidFill>
                <a:latin typeface="Tahoma" panose="020B0604030504040204" pitchFamily="34" charset="0"/>
              </a:rPr>
              <a:t>egalización de comisiones y viáticos, </a:t>
            </a:r>
          </a:p>
          <a:p>
            <a:pPr marL="285750" indent="-285750" algn="just">
              <a:buFont typeface="Wingdings" panose="05000000000000000000" pitchFamily="2" charset="2"/>
              <a:buChar char="Ø"/>
            </a:pPr>
            <a:r>
              <a:rPr lang="es-ES" dirty="0">
                <a:solidFill>
                  <a:srgbClr val="000000"/>
                </a:solidFill>
                <a:latin typeface="Tahoma" panose="020B0604030504040204" pitchFamily="34" charset="0"/>
              </a:rPr>
              <a:t>Permisos Sindicales </a:t>
            </a:r>
          </a:p>
          <a:p>
            <a:pPr marL="285750" indent="-285750" algn="just">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Atención consulta de afiliados, entre otras funciones asignadas.</a:t>
            </a:r>
          </a:p>
          <a:p>
            <a:pPr algn="just"/>
            <a:endParaRPr lang="es-ES"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just"/>
            <a:endParaRPr lang="es-ES" sz="16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l"/>
            <a:r>
              <a:rPr lang="es-CO" sz="16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Celular:   320 293 63 19 </a:t>
            </a:r>
          </a:p>
          <a:p>
            <a:pPr algn="l"/>
            <a:r>
              <a:rPr lang="es-CO" sz="16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Correo</a:t>
            </a:r>
            <a:r>
              <a:rPr lang="es-CO" sz="1600" b="1"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s-CO" sz="1600" b="1"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hlinkClick r:id="rId4">
                  <a:extLst>
                    <a:ext uri="{A12FA001-AC4F-418D-AE19-62706E023703}">
                      <ahyp:hlinkClr xmlns:ahyp="http://schemas.microsoft.com/office/drawing/2018/hyperlinkcolor" val="tx"/>
                    </a:ext>
                  </a:extLst>
                </a:hlinkClick>
              </a:rPr>
              <a:t>juntanacionalsindesena@gmail.com</a:t>
            </a:r>
            <a:endParaRPr lang="es-CO" sz="1600" b="1"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l"/>
            <a:r>
              <a:rPr lang="es-CO" sz="1600" b="1"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s-CO" sz="1600" b="1" dirty="0">
                <a:solidFill>
                  <a:srgbClr val="0000FF"/>
                </a:solidFill>
                <a:latin typeface="Tahoma" panose="020B0604030504040204" pitchFamily="34" charset="0"/>
                <a:ea typeface="Tahoma" panose="020B0604030504040204" pitchFamily="34" charset="0"/>
                <a:cs typeface="Tahoma" panose="020B0604030504040204" pitchFamily="34" charset="0"/>
                <a:hlinkClick r:id="rId5">
                  <a:extLst>
                    <a:ext uri="{A12FA001-AC4F-418D-AE19-62706E023703}">
                      <ahyp:hlinkClr xmlns:ahyp="http://schemas.microsoft.com/office/drawing/2018/hyperlinkcolor" val="tx"/>
                    </a:ext>
                  </a:extLst>
                </a:hlinkClick>
              </a:rPr>
              <a:t>permisossindesena@gmail.com</a:t>
            </a:r>
            <a:r>
              <a:rPr lang="es-CO" sz="1600" b="1" dirty="0">
                <a:solidFill>
                  <a:srgbClr val="0000FF"/>
                </a:solidFill>
                <a:latin typeface="Tahoma" panose="020B0604030504040204" pitchFamily="34" charset="0"/>
                <a:ea typeface="Tahoma" panose="020B0604030504040204" pitchFamily="34" charset="0"/>
                <a:cs typeface="Tahoma" panose="020B0604030504040204" pitchFamily="34" charset="0"/>
              </a:rPr>
              <a:t> </a:t>
            </a:r>
          </a:p>
          <a:p>
            <a:pPr algn="l"/>
            <a:r>
              <a:rPr lang="es-CO" sz="16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algn="l"/>
            <a:r>
              <a:rPr lang="es-CO" sz="1800" b="0" i="0" u="none" strike="noStrike" baseline="0" dirty="0">
                <a:solidFill>
                  <a:srgbClr val="000000"/>
                </a:solidFill>
                <a:latin typeface="Calibri" panose="020F0502020204030204" pitchFamily="34" charset="0"/>
              </a:rPr>
              <a:t>	</a:t>
            </a:r>
          </a:p>
          <a:p>
            <a:pPr algn="just"/>
            <a:r>
              <a:rPr lang="es-ES" sz="1800" b="0" i="0" u="none" strike="noStrike" baseline="0" dirty="0">
                <a:solidFill>
                  <a:srgbClr val="000000"/>
                </a:solidFill>
                <a:latin typeface="Tahoma" panose="020B0604030504040204" pitchFamily="34" charset="0"/>
              </a:rPr>
              <a:t>	</a:t>
            </a:r>
          </a:p>
          <a:p>
            <a:endParaRPr lang="es-CO" dirty="0"/>
          </a:p>
        </p:txBody>
      </p:sp>
    </p:spTree>
    <p:extLst>
      <p:ext uri="{BB962C8B-B14F-4D97-AF65-F5344CB8AC3E}">
        <p14:creationId xmlns:p14="http://schemas.microsoft.com/office/powerpoint/2010/main" val="401090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A0729AAD-FAEA-4D8A-89AA-55EF54182BA5}"/>
              </a:ext>
            </a:extLst>
          </p:cNvPr>
          <p:cNvSpPr txBox="1"/>
          <p:nvPr/>
        </p:nvSpPr>
        <p:spPr>
          <a:xfrm>
            <a:off x="3046828" y="5990011"/>
            <a:ext cx="6098344" cy="67710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9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SINDICATO DE EMPLEADOS PÚBLICOS DEL SENA - SINDESENA</a:t>
            </a:r>
            <a:endParaRPr kumimoji="0" lang="es-CO" sz="1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CuadroTexto 8">
            <a:extLst>
              <a:ext uri="{FF2B5EF4-FFF2-40B4-BE49-F238E27FC236}">
                <a16:creationId xmlns:a16="http://schemas.microsoft.com/office/drawing/2014/main" id="{E08FCAAF-8C41-4DA1-BDD3-EF1CCA6FDEF4}"/>
              </a:ext>
            </a:extLst>
          </p:cNvPr>
          <p:cNvSpPr txBox="1"/>
          <p:nvPr/>
        </p:nvSpPr>
        <p:spPr>
          <a:xfrm>
            <a:off x="3776004" y="563444"/>
            <a:ext cx="609834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ACTIVIDADES Y/O FUNCIONES</a:t>
            </a:r>
            <a:endParaRPr kumimoji="0" lang="es-CO"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CuadroTexto 11">
            <a:extLst>
              <a:ext uri="{FF2B5EF4-FFF2-40B4-BE49-F238E27FC236}">
                <a16:creationId xmlns:a16="http://schemas.microsoft.com/office/drawing/2014/main" id="{FC89306C-EB35-47C7-B289-1B80EFE0D009}"/>
              </a:ext>
            </a:extLst>
          </p:cNvPr>
          <p:cNvSpPr txBox="1"/>
          <p:nvPr/>
        </p:nvSpPr>
        <p:spPr>
          <a:xfrm>
            <a:off x="834887" y="1296554"/>
            <a:ext cx="9871697" cy="4524315"/>
          </a:xfrm>
          <a:prstGeom prst="rect">
            <a:avLst/>
          </a:prstGeom>
          <a:noFill/>
        </p:spPr>
        <p:txBody>
          <a:bodyPr wrap="square" rtlCol="0">
            <a:spAutoFit/>
          </a:bodyPr>
          <a:lstStyle/>
          <a:p>
            <a:pPr algn="just"/>
            <a:r>
              <a:rPr lang="es-ES" sz="1800" b="0" i="0" u="none" strike="noStrike" baseline="0" dirty="0">
                <a:solidFill>
                  <a:srgbClr val="000000"/>
                </a:solidFill>
                <a:latin typeface="Tahoma" panose="020B0604030504040204" pitchFamily="34" charset="0"/>
              </a:rPr>
              <a:t>	</a:t>
            </a:r>
            <a:endParaRPr lang="es-ES" sz="1800" b="1" i="0" u="none" strike="noStrike" baseline="0" dirty="0">
              <a:solidFill>
                <a:srgbClr val="000000"/>
              </a:solidFill>
              <a:latin typeface="Tahoma" panose="020B0604030504040204" pitchFamily="34" charset="0"/>
            </a:endParaRPr>
          </a:p>
          <a:p>
            <a:pPr algn="just"/>
            <a:r>
              <a:rPr lang="es-ES" sz="1800" b="1" i="0" u="none" strike="noStrike" baseline="0" dirty="0">
                <a:solidFill>
                  <a:srgbClr val="000000"/>
                </a:solidFill>
                <a:latin typeface="Tahoma" panose="020B0604030504040204" pitchFamily="34" charset="0"/>
              </a:rPr>
              <a:t>Apoyo actividades del Sistema de SST de SINDESENA (Subdirectivas que tengan Asistentes </a:t>
            </a:r>
            <a:r>
              <a:rPr lang="es-ES" sz="1800" b="1" i="0" u="none" strike="noStrike" baseline="0">
                <a:solidFill>
                  <a:srgbClr val="000000"/>
                </a:solidFill>
                <a:latin typeface="Tahoma" panose="020B0604030504040204" pitchFamily="34" charset="0"/>
              </a:rPr>
              <a:t>Administrativos).</a:t>
            </a:r>
            <a:endParaRPr lang="es-ES" sz="1800" b="1" i="0" u="none" strike="noStrike" baseline="0" dirty="0">
              <a:solidFill>
                <a:srgbClr val="000000"/>
              </a:solidFill>
              <a:latin typeface="Tahoma" panose="020B0604030504040204" pitchFamily="34" charset="0"/>
            </a:endParaRPr>
          </a:p>
          <a:p>
            <a:pPr algn="just"/>
            <a:endParaRPr lang="es-ES" b="1" dirty="0">
              <a:solidFill>
                <a:srgbClr val="000000"/>
              </a:solidFill>
              <a:latin typeface="Tahoma" panose="020B0604030504040204" pitchFamily="34" charset="0"/>
            </a:endParaRPr>
          </a:p>
          <a:p>
            <a:pPr marL="285750" indent="-285750" algn="just">
              <a:buFont typeface="Wingdings" panose="05000000000000000000" pitchFamily="2" charset="2"/>
              <a:buChar char="ü"/>
            </a:pPr>
            <a:r>
              <a:rPr lang="es-ES" sz="1800" b="1" i="0" u="none" strike="noStrike" baseline="0" dirty="0">
                <a:solidFill>
                  <a:srgbClr val="000000"/>
                </a:solidFill>
                <a:latin typeface="Tahoma" panose="020B0604030504040204" pitchFamily="34" charset="0"/>
              </a:rPr>
              <a:t>Circular No. 2021-030 de abril 2021 </a:t>
            </a:r>
            <a:r>
              <a:rPr lang="es-ES" sz="1800" i="0" u="none" strike="noStrike" baseline="0" dirty="0">
                <a:solidFill>
                  <a:srgbClr val="000000"/>
                </a:solidFill>
                <a:latin typeface="Tahoma" panose="020B0604030504040204" pitchFamily="34" charset="0"/>
              </a:rPr>
              <a:t>Exámenes Periódicos trabajadores</a:t>
            </a:r>
          </a:p>
          <a:p>
            <a:pPr marL="285750" indent="-285750" algn="just">
              <a:buFont typeface="Wingdings" panose="05000000000000000000" pitchFamily="2" charset="2"/>
              <a:buChar char="ü"/>
            </a:pPr>
            <a:r>
              <a:rPr lang="es-ES" dirty="0">
                <a:solidFill>
                  <a:srgbClr val="000000"/>
                </a:solidFill>
                <a:latin typeface="Tahoma" panose="020B0604030504040204" pitchFamily="34" charset="0"/>
              </a:rPr>
              <a:t>Las Subdirectivas deben garantizar la entrega de elementos de protección personal (EPP)</a:t>
            </a:r>
          </a:p>
          <a:p>
            <a:r>
              <a:rPr lang="es-ES" dirty="0">
                <a:solidFill>
                  <a:srgbClr val="000000"/>
                </a:solidFill>
                <a:latin typeface="Tahoma" panose="020B0604030504040204" pitchFamily="34" charset="0"/>
              </a:rPr>
              <a:t>    Trabajadores de limpieza y desinfección:  </a:t>
            </a:r>
          </a:p>
          <a:p>
            <a:r>
              <a:rPr lang="es-ES" dirty="0">
                <a:solidFill>
                  <a:srgbClr val="000000"/>
                </a:solidFill>
                <a:latin typeface="Tahoma" panose="020B0604030504040204" pitchFamily="34" charset="0"/>
              </a:rPr>
              <a:t>    *Zapatos cerrados</a:t>
            </a:r>
          </a:p>
          <a:p>
            <a:r>
              <a:rPr lang="es-ES" dirty="0">
                <a:solidFill>
                  <a:srgbClr val="000000"/>
                </a:solidFill>
                <a:latin typeface="Tahoma" panose="020B0604030504040204" pitchFamily="34" charset="0"/>
              </a:rPr>
              <a:t>    *Guantes</a:t>
            </a:r>
          </a:p>
          <a:p>
            <a:r>
              <a:rPr lang="es-ES" dirty="0">
                <a:solidFill>
                  <a:srgbClr val="000000"/>
                </a:solidFill>
                <a:latin typeface="Tahoma" panose="020B0604030504040204" pitchFamily="34" charset="0"/>
              </a:rPr>
              <a:t>    *Tapabocas</a:t>
            </a:r>
          </a:p>
          <a:p>
            <a:r>
              <a:rPr lang="es-ES" dirty="0">
                <a:solidFill>
                  <a:srgbClr val="000000"/>
                </a:solidFill>
                <a:latin typeface="Tahoma" panose="020B0604030504040204" pitchFamily="34" charset="0"/>
              </a:rPr>
              <a:t>    *Monogafas o careta </a:t>
            </a:r>
          </a:p>
          <a:p>
            <a:r>
              <a:rPr lang="es-ES" dirty="0">
                <a:solidFill>
                  <a:srgbClr val="000000"/>
                </a:solidFill>
                <a:latin typeface="Tahoma" panose="020B0604030504040204" pitchFamily="34" charset="0"/>
              </a:rPr>
              <a:t>    *Delantal </a:t>
            </a:r>
          </a:p>
          <a:p>
            <a:r>
              <a:rPr lang="es-ES" dirty="0"/>
              <a:t>     </a:t>
            </a:r>
          </a:p>
          <a:p>
            <a:r>
              <a:rPr lang="es-ES" dirty="0">
                <a:solidFill>
                  <a:srgbClr val="000000"/>
                </a:solidFill>
                <a:latin typeface="Tahoma" panose="020B0604030504040204" pitchFamily="34" charset="0"/>
              </a:rPr>
              <a:t>    Trabajadores administrativos:</a:t>
            </a:r>
          </a:p>
          <a:p>
            <a:r>
              <a:rPr lang="es-ES" dirty="0"/>
              <a:t>      *Tapabocas (siempre) </a:t>
            </a:r>
          </a:p>
          <a:p>
            <a:r>
              <a:rPr lang="es-ES" dirty="0"/>
              <a:t>       *Guantes (para momentos de limpieza y desinfección o manipulación de archivo inactivo) </a:t>
            </a:r>
            <a:r>
              <a:rPr kumimoji="0" lang="es-ES"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148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A0729AAD-FAEA-4D8A-89AA-55EF54182BA5}"/>
              </a:ext>
            </a:extLst>
          </p:cNvPr>
          <p:cNvSpPr txBox="1"/>
          <p:nvPr/>
        </p:nvSpPr>
        <p:spPr>
          <a:xfrm>
            <a:off x="3046828" y="5990011"/>
            <a:ext cx="6098344" cy="67710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9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SINDICATO DE EMPLEADOS PÚBLICOS DEL SENA - SINDESENA</a:t>
            </a:r>
            <a:endParaRPr kumimoji="0" lang="es-CO" sz="19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9" name="CuadroTexto 8">
            <a:extLst>
              <a:ext uri="{FF2B5EF4-FFF2-40B4-BE49-F238E27FC236}">
                <a16:creationId xmlns:a16="http://schemas.microsoft.com/office/drawing/2014/main" id="{E08FCAAF-8C41-4DA1-BDD3-EF1CCA6FDEF4}"/>
              </a:ext>
            </a:extLst>
          </p:cNvPr>
          <p:cNvSpPr txBox="1"/>
          <p:nvPr/>
        </p:nvSpPr>
        <p:spPr>
          <a:xfrm>
            <a:off x="3776004" y="563444"/>
            <a:ext cx="6098344" cy="52322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1" i="0" u="none" strike="noStrike" kern="1200" cap="none" spc="0" normalizeH="0" baseline="0" noProof="0" dirty="0">
                <a:ln>
                  <a:noFill/>
                </a:ln>
                <a:solidFill>
                  <a:srgbClr val="800000"/>
                </a:solidFill>
                <a:effectLst/>
                <a:uLnTx/>
                <a:uFillTx/>
                <a:latin typeface="Tahoma" panose="020B0604030504040204" pitchFamily="34" charset="0"/>
                <a:ea typeface="Times New Roman" panose="02020603050405020304" pitchFamily="18" charset="0"/>
                <a:cs typeface="+mn-cs"/>
              </a:rPr>
              <a:t>ACTIVIDADES Y/O FUNCIONES</a:t>
            </a:r>
            <a:endParaRPr kumimoji="0" lang="es-CO" sz="2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0" name="CuadroTexto 9">
            <a:extLst>
              <a:ext uri="{FF2B5EF4-FFF2-40B4-BE49-F238E27FC236}">
                <a16:creationId xmlns:a16="http://schemas.microsoft.com/office/drawing/2014/main" id="{D55407F0-DEAC-455F-8128-2829196DC00C}"/>
              </a:ext>
            </a:extLst>
          </p:cNvPr>
          <p:cNvSpPr txBox="1"/>
          <p:nvPr/>
        </p:nvSpPr>
        <p:spPr>
          <a:xfrm>
            <a:off x="338586" y="2599619"/>
            <a:ext cx="3684988" cy="221599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r>
              <a:rPr kumimoji="0" lang="es-CO" sz="32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Patricia </a:t>
            </a:r>
            <a:r>
              <a:rPr kumimoji="0" lang="es-CO" sz="3200" b="1" i="0" u="none" strike="noStrike" kern="1200" cap="none" spc="0" normalizeH="0" baseline="0" noProof="0" dirty="0" err="1">
                <a:ln>
                  <a:noFill/>
                </a:ln>
                <a:solidFill>
                  <a:srgbClr val="000000"/>
                </a:solidFill>
                <a:effectLst/>
                <a:uLnTx/>
                <a:uFillTx/>
                <a:latin typeface="Tahoma" panose="020B0604030504040204" pitchFamily="34" charset="0"/>
                <a:ea typeface="+mn-ea"/>
                <a:cs typeface="+mn-cs"/>
              </a:rPr>
              <a:t>Samora</a:t>
            </a:r>
            <a:r>
              <a:rPr kumimoji="0" lang="es-CO" sz="3200" b="1"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Jorge Idrobo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CO" sz="2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Encargados de la Sede Sindical</a:t>
            </a:r>
          </a:p>
        </p:txBody>
      </p:sp>
      <p:sp>
        <p:nvSpPr>
          <p:cNvPr id="11" name="Abrir llave 10">
            <a:extLst>
              <a:ext uri="{FF2B5EF4-FFF2-40B4-BE49-F238E27FC236}">
                <a16:creationId xmlns:a16="http://schemas.microsoft.com/office/drawing/2014/main" id="{F2A54910-1546-4F1E-B3CD-323F58525883}"/>
              </a:ext>
            </a:extLst>
          </p:cNvPr>
          <p:cNvSpPr/>
          <p:nvPr/>
        </p:nvSpPr>
        <p:spPr>
          <a:xfrm>
            <a:off x="3896750" y="1405644"/>
            <a:ext cx="745588" cy="4143565"/>
          </a:xfrm>
          <a:prstGeom prst="leftBrace">
            <a:avLst/>
          </a:prstGeom>
          <a:noFill/>
          <a:ln w="41275" cmpd="thickThi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CuadroTexto 11">
            <a:extLst>
              <a:ext uri="{FF2B5EF4-FFF2-40B4-BE49-F238E27FC236}">
                <a16:creationId xmlns:a16="http://schemas.microsoft.com/office/drawing/2014/main" id="{FC89306C-EB35-47C7-B289-1B80EFE0D009}"/>
              </a:ext>
            </a:extLst>
          </p:cNvPr>
          <p:cNvSpPr txBox="1"/>
          <p:nvPr/>
        </p:nvSpPr>
        <p:spPr>
          <a:xfrm>
            <a:off x="4498145" y="1308791"/>
            <a:ext cx="6868552" cy="701730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endParaRP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Información relacionada con hospedaje de la SEDE SINDICAL</a:t>
            </a:r>
          </a:p>
          <a:p>
            <a:pPr marL="285750" indent="-285750">
              <a:buFont typeface="Wingdings" panose="05000000000000000000" pitchFamily="2" charset="2"/>
              <a:buChar char="Ø"/>
            </a:pPr>
            <a:r>
              <a:rPr lang="es-CO" sz="1800" dirty="0">
                <a:effectLst/>
                <a:latin typeface="Tahoma" panose="020B0604030504040204" pitchFamily="34" charset="0"/>
                <a:ea typeface="Calibri" panose="020F0502020204030204" pitchFamily="34" charset="0"/>
              </a:rPr>
              <a:t>Gestionar mantenimiento de los equipos utilizados en la Sede Sindical</a:t>
            </a:r>
            <a:r>
              <a:rPr lang="es-ES" dirty="0">
                <a:solidFill>
                  <a:srgbClr val="000000"/>
                </a:solidFill>
                <a:effectLst/>
                <a:latin typeface="Tahoma" panose="020B0604030504040204" pitchFamily="34" charset="0"/>
                <a:ea typeface="Calibri" panose="020F0502020204030204" pitchFamily="34" charset="0"/>
              </a:rPr>
              <a:t>.</a:t>
            </a:r>
          </a:p>
          <a:p>
            <a:pPr marL="285750" indent="-285750">
              <a:buFont typeface="Wingdings" panose="05000000000000000000" pitchFamily="2" charset="2"/>
              <a:buChar char="Ø"/>
            </a:pPr>
            <a:r>
              <a:rPr lang="es-CO" sz="1800" dirty="0">
                <a:effectLst/>
                <a:latin typeface="Tahoma" panose="020B0604030504040204" pitchFamily="34" charset="0"/>
                <a:ea typeface="Calibri" panose="020F0502020204030204" pitchFamily="34" charset="0"/>
              </a:rPr>
              <a:t>Desempeñar funciones de mantenimiento preventivo.</a:t>
            </a:r>
          </a:p>
          <a:p>
            <a:pPr marL="285750" indent="-285750">
              <a:buFont typeface="Wingdings" panose="05000000000000000000" pitchFamily="2" charset="2"/>
              <a:buChar char="Ø"/>
            </a:pPr>
            <a:r>
              <a:rPr lang="es-CO" sz="1800" dirty="0">
                <a:effectLst/>
                <a:latin typeface="Tahoma" panose="020B0604030504040204" pitchFamily="34" charset="0"/>
                <a:ea typeface="Calibri" panose="020F0502020204030204" pitchFamily="34" charset="0"/>
                <a:cs typeface="Times New Roman" panose="02020603050405020304" pitchFamily="18" charset="0"/>
              </a:rPr>
              <a:t>Manejo de los insumos y la óptima utilización de los mismos</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s-CO" sz="1800" dirty="0">
                <a:effectLst/>
                <a:latin typeface="Tahoma" panose="020B0604030504040204" pitchFamily="34" charset="0"/>
                <a:ea typeface="Calibri" panose="020F0502020204030204" pitchFamily="34" charset="0"/>
                <a:cs typeface="Times New Roman" panose="02020603050405020304" pitchFamily="18" charset="0"/>
              </a:rPr>
              <a:t>Efectuar las cotizaciones y compras que le oriente la Administradora del Sede Sindical</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s-CO" sz="1800" dirty="0">
                <a:effectLst/>
                <a:latin typeface="Tahoma" panose="020B0604030504040204" pitchFamily="34" charset="0"/>
                <a:ea typeface="Calibri" panose="020F0502020204030204" pitchFamily="34" charset="0"/>
                <a:cs typeface="Times New Roman" panose="02020603050405020304" pitchFamily="18" charset="0"/>
              </a:rPr>
              <a:t>Efectuar la consignación semanal de los recursos que ingresan a la Sede Sindical.</a:t>
            </a:r>
            <a:endParaRPr lang="es-CO"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Ø"/>
            </a:pPr>
            <a:r>
              <a:rPr lang="es-CO" sz="1800" dirty="0">
                <a:effectLst/>
                <a:latin typeface="Tahoma" panose="020B0604030504040204" pitchFamily="34" charset="0"/>
                <a:ea typeface="Calibri" panose="020F0502020204030204" pitchFamily="34" charset="0"/>
              </a:rPr>
              <a:t>Efectuar el mantenimiento y las actividades relacionadas con obras de construcción en la Sede Sindical</a:t>
            </a:r>
          </a:p>
          <a:p>
            <a:pPr marL="285750" indent="-285750">
              <a:buFont typeface="Wingdings" panose="05000000000000000000" pitchFamily="2" charset="2"/>
              <a:buChar char="Ø"/>
            </a:pPr>
            <a:r>
              <a:rPr lang="es-CO" b="0" i="0" u="none" strike="noStrike" baseline="0" dirty="0">
                <a:solidFill>
                  <a:srgbClr val="000000"/>
                </a:solidFill>
                <a:latin typeface="Tahoma" panose="020B0604030504040204" pitchFamily="34" charset="0"/>
              </a:rPr>
              <a:t>Limpie</a:t>
            </a:r>
            <a:r>
              <a:rPr lang="es-CO" dirty="0">
                <a:solidFill>
                  <a:srgbClr val="000000"/>
                </a:solidFill>
                <a:latin typeface="Tahoma" panose="020B0604030504040204" pitchFamily="34" charset="0"/>
              </a:rPr>
              <a:t>za y desinfección de la Sede Sindical</a:t>
            </a:r>
            <a:r>
              <a:rPr lang="es-ES" sz="1800" b="0" i="0" u="none" strike="noStrike" baseline="0" dirty="0">
                <a:solidFill>
                  <a:srgbClr val="000000"/>
                </a:solidFill>
                <a:latin typeface="Tahoma" panose="020B0604030504040204" pitchFamily="34" charset="0"/>
              </a:rPr>
              <a:t>	</a:t>
            </a:r>
          </a:p>
          <a:p>
            <a:pPr marL="285750" indent="-285750">
              <a:buFont typeface="Wingdings" panose="05000000000000000000" pitchFamily="2" charset="2"/>
              <a:buChar char="Ø"/>
            </a:pPr>
            <a:endParaRPr lang="es-ES" sz="1800" b="0" i="0" u="none" strike="noStrike" baseline="0" dirty="0">
              <a:solidFill>
                <a:srgbClr val="000000"/>
              </a:solidFill>
              <a:latin typeface="Tahoma" panose="020B0604030504040204" pitchFamily="34" charset="0"/>
            </a:endParaRPr>
          </a:p>
          <a:p>
            <a:r>
              <a:rPr kumimoji="0" lang="es-CO"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Celular: </a:t>
            </a:r>
            <a:r>
              <a:rPr lang="es-CO" sz="1800" b="1" i="0" u="none" strike="noStrike" baseline="0" dirty="0">
                <a:solidFill>
                  <a:srgbClr val="000000"/>
                </a:solidFill>
                <a:latin typeface="Calibri" panose="020F0502020204030204" pitchFamily="34" charset="0"/>
              </a:rPr>
              <a:t>320 297 93 90 </a:t>
            </a:r>
            <a:r>
              <a:rPr lang="es-CO" sz="1800" b="0" i="0" u="none" strike="noStrike" baseline="0" dirty="0">
                <a:solidFill>
                  <a:srgbClr val="000000"/>
                </a:solidFill>
                <a:latin typeface="Calibri" panose="020F0502020204030204" pitchFamily="34" charset="0"/>
              </a:rPr>
              <a:t>	</a:t>
            </a:r>
          </a:p>
          <a:p>
            <a:r>
              <a:rPr lang="es-CO" sz="1800" b="0" i="0" u="none" strike="noStrike" baseline="0" dirty="0">
                <a:solidFill>
                  <a:srgbClr val="000000"/>
                </a:solidFill>
                <a:latin typeface="Calibri" panose="020F0502020204030204" pitchFamily="34" charset="0"/>
              </a:rPr>
              <a:t>	</a:t>
            </a: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endParaRPr kumimoji="0" lang="es-CO" sz="1800" b="1"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p>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endParaRPr lang="es-CO" sz="1800" b="0" i="0" u="none" strike="noStrike" baseline="0" dirty="0">
              <a:solidFill>
                <a:srgbClr val="000000"/>
              </a:solidFill>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0" i="0" u="sng"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1" i="0" u="none" strike="noStrike" kern="1200" cap="none" spc="0" normalizeH="0" baseline="0" noProof="0" dirty="0">
                <a:ln>
                  <a:noFill/>
                </a:ln>
                <a:solidFill>
                  <a:srgbClr val="0000FF"/>
                </a:solidFill>
                <a:effectLst/>
                <a:uLnTx/>
                <a:uFillTx/>
                <a:latin typeface="Calibri" panose="020F0502020204030204" pitchFamily="34" charset="0"/>
                <a:ea typeface="+mn-ea"/>
                <a:cs typeface="+mn-cs"/>
              </a:rPr>
              <a:t>	</a:t>
            </a: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CO"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1800" b="0" i="0" u="none" strike="noStrike" kern="1200" cap="none" spc="0" normalizeH="0" baseline="0" noProof="0" dirty="0">
                <a:ln>
                  <a:noFill/>
                </a:ln>
                <a:solidFill>
                  <a:srgbClr val="000000"/>
                </a:solidFill>
                <a:effectLst/>
                <a:uLnTx/>
                <a:uFillTx/>
                <a:latin typeface="Tahoma" panose="020B0604030504040204" pitchFamily="34" charset="0"/>
                <a:ea typeface="+mn-ea"/>
                <a:cs typeface="+mn-cs"/>
              </a:rPr>
              <a:t> </a:t>
            </a:r>
            <a:endParaRPr kumimoji="0" lang="es-CO"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544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A0729AAD-FAEA-4D8A-89AA-55EF54182BA5}"/>
              </a:ext>
            </a:extLst>
          </p:cNvPr>
          <p:cNvSpPr txBox="1"/>
          <p:nvPr/>
        </p:nvSpPr>
        <p:spPr>
          <a:xfrm>
            <a:off x="3046828" y="5995596"/>
            <a:ext cx="6098344" cy="707886"/>
          </a:xfrm>
          <a:prstGeom prst="rect">
            <a:avLst/>
          </a:prstGeom>
          <a:noFill/>
        </p:spPr>
        <p:txBody>
          <a:bodyPr wrap="square">
            <a:spAutoFit/>
          </a:bodyPr>
          <a:lstStyle/>
          <a:p>
            <a:pPr algn="ctr"/>
            <a:r>
              <a:rPr lang="es-CO" sz="2000" b="1" dirty="0">
                <a:solidFill>
                  <a:srgbClr val="800000"/>
                </a:solidFill>
                <a:effectLst/>
                <a:latin typeface="Tahoma" panose="020B0604030504040204" pitchFamily="34" charset="0"/>
                <a:ea typeface="Times New Roman" panose="02020603050405020304" pitchFamily="18" charset="0"/>
              </a:rPr>
              <a:t>SINDICATO DE EMPLEADOS PÚBLICOS DEL SENA - SINDESENA</a:t>
            </a:r>
            <a:endParaRPr lang="es-CO" sz="2000" dirty="0">
              <a:effectLst/>
              <a:latin typeface="Times New Roman" panose="02020603050405020304" pitchFamily="18" charset="0"/>
              <a:ea typeface="Times New Roman" panose="02020603050405020304" pitchFamily="18" charset="0"/>
            </a:endParaRPr>
          </a:p>
        </p:txBody>
      </p:sp>
      <p:sp>
        <p:nvSpPr>
          <p:cNvPr id="9" name="CuadroTexto 8">
            <a:extLst>
              <a:ext uri="{FF2B5EF4-FFF2-40B4-BE49-F238E27FC236}">
                <a16:creationId xmlns:a16="http://schemas.microsoft.com/office/drawing/2014/main" id="{E08FCAAF-8C41-4DA1-BDD3-EF1CCA6FDEF4}"/>
              </a:ext>
            </a:extLst>
          </p:cNvPr>
          <p:cNvSpPr txBox="1"/>
          <p:nvPr/>
        </p:nvSpPr>
        <p:spPr>
          <a:xfrm>
            <a:off x="3776004" y="563444"/>
            <a:ext cx="6098344" cy="523220"/>
          </a:xfrm>
          <a:prstGeom prst="rect">
            <a:avLst/>
          </a:prstGeom>
          <a:noFill/>
        </p:spPr>
        <p:txBody>
          <a:bodyPr wrap="square">
            <a:spAutoFit/>
          </a:bodyPr>
          <a:lstStyle/>
          <a:p>
            <a:pPr algn="ctr"/>
            <a:r>
              <a:rPr lang="es-CO" sz="2800" b="1" dirty="0">
                <a:solidFill>
                  <a:srgbClr val="800000"/>
                </a:solidFill>
                <a:effectLst/>
                <a:latin typeface="Tahoma" panose="020B0604030504040204" pitchFamily="34" charset="0"/>
                <a:ea typeface="Times New Roman" panose="02020603050405020304" pitchFamily="18" charset="0"/>
              </a:rPr>
              <a:t>ACTIVIDADES Y/O FUNCIONES</a:t>
            </a:r>
            <a:endParaRPr lang="es-CO" sz="2800" dirty="0">
              <a:effectLst/>
              <a:latin typeface="Times New Roman" panose="02020603050405020304" pitchFamily="18" charset="0"/>
              <a:ea typeface="Times New Roman" panose="02020603050405020304" pitchFamily="18" charset="0"/>
            </a:endParaRPr>
          </a:p>
        </p:txBody>
      </p:sp>
      <p:sp>
        <p:nvSpPr>
          <p:cNvPr id="10" name="CuadroTexto 9">
            <a:extLst>
              <a:ext uri="{FF2B5EF4-FFF2-40B4-BE49-F238E27FC236}">
                <a16:creationId xmlns:a16="http://schemas.microsoft.com/office/drawing/2014/main" id="{D55407F0-DEAC-455F-8128-2829196DC00C}"/>
              </a:ext>
            </a:extLst>
          </p:cNvPr>
          <p:cNvSpPr txBox="1"/>
          <p:nvPr/>
        </p:nvSpPr>
        <p:spPr>
          <a:xfrm>
            <a:off x="338586" y="2599619"/>
            <a:ext cx="3684988" cy="1723549"/>
          </a:xfrm>
          <a:prstGeom prst="rect">
            <a:avLst/>
          </a:prstGeom>
          <a:noFill/>
        </p:spPr>
        <p:txBody>
          <a:bodyPr wrap="square">
            <a:spAutoFit/>
          </a:bodyPr>
          <a:lstStyle/>
          <a:p>
            <a:pPr algn="l"/>
            <a:endParaRPr lang="es-CO" sz="1800" b="0" i="0" u="none" strike="noStrike" baseline="0" dirty="0">
              <a:solidFill>
                <a:srgbClr val="000000"/>
              </a:solidFill>
              <a:latin typeface="Tahoma" panose="020B0604030504040204" pitchFamily="34" charset="0"/>
            </a:endParaRPr>
          </a:p>
          <a:p>
            <a:pPr algn="ctr"/>
            <a:r>
              <a:rPr lang="es-CO" sz="1800" b="0" i="0" u="none" strike="noStrike" baseline="0" dirty="0">
                <a:solidFill>
                  <a:srgbClr val="000000"/>
                </a:solidFill>
                <a:latin typeface="Tahoma" panose="020B0604030504040204" pitchFamily="34" charset="0"/>
              </a:rPr>
              <a:t> </a:t>
            </a:r>
            <a:r>
              <a:rPr lang="es-CO" sz="3200" b="1" i="0" u="none" strike="noStrike" baseline="0" dirty="0">
                <a:solidFill>
                  <a:srgbClr val="000000"/>
                </a:solidFill>
                <a:latin typeface="Tahoma" panose="020B0604030504040204" pitchFamily="34" charset="0"/>
              </a:rPr>
              <a:t>Yudy Rojas</a:t>
            </a:r>
          </a:p>
          <a:p>
            <a:pPr algn="ctr"/>
            <a:r>
              <a:rPr lang="es-CO" sz="2800" dirty="0">
                <a:solidFill>
                  <a:srgbClr val="000000"/>
                </a:solidFill>
                <a:latin typeface="Tahoma" panose="020B0604030504040204" pitchFamily="34" charset="0"/>
              </a:rPr>
              <a:t>Secretaria Auxiliar Contable</a:t>
            </a:r>
          </a:p>
        </p:txBody>
      </p:sp>
      <p:sp>
        <p:nvSpPr>
          <p:cNvPr id="11" name="Abrir llave 10">
            <a:extLst>
              <a:ext uri="{FF2B5EF4-FFF2-40B4-BE49-F238E27FC236}">
                <a16:creationId xmlns:a16="http://schemas.microsoft.com/office/drawing/2014/main" id="{F2A54910-1546-4F1E-B3CD-323F58525883}"/>
              </a:ext>
            </a:extLst>
          </p:cNvPr>
          <p:cNvSpPr/>
          <p:nvPr/>
        </p:nvSpPr>
        <p:spPr>
          <a:xfrm>
            <a:off x="3811173" y="1296554"/>
            <a:ext cx="745588" cy="4316499"/>
          </a:xfrm>
          <a:prstGeom prst="leftBrace">
            <a:avLst/>
          </a:prstGeom>
          <a:noFill/>
          <a:ln w="41275" cmpd="thickThi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2" name="CuadroTexto 11">
            <a:extLst>
              <a:ext uri="{FF2B5EF4-FFF2-40B4-BE49-F238E27FC236}">
                <a16:creationId xmlns:a16="http://schemas.microsoft.com/office/drawing/2014/main" id="{FC89306C-EB35-47C7-B289-1B80EFE0D009}"/>
              </a:ext>
            </a:extLst>
          </p:cNvPr>
          <p:cNvSpPr txBox="1"/>
          <p:nvPr/>
        </p:nvSpPr>
        <p:spPr>
          <a:xfrm>
            <a:off x="4717475" y="945987"/>
            <a:ext cx="6916728" cy="5909310"/>
          </a:xfrm>
          <a:prstGeom prst="rect">
            <a:avLst/>
          </a:prstGeom>
          <a:noFill/>
        </p:spPr>
        <p:txBody>
          <a:bodyPr wrap="square" rtlCol="0">
            <a:spAutoFit/>
          </a:bodyPr>
          <a:lstStyle/>
          <a:p>
            <a:pPr algn="l"/>
            <a:endParaRPr lang="es-CO" sz="1800" b="0" i="0" u="none" strike="noStrike" baseline="0" dirty="0">
              <a:solidFill>
                <a:srgbClr val="000000"/>
              </a:solidFill>
              <a:latin typeface="Tahoma" panose="020B0604030504040204" pitchFamily="34" charset="0"/>
            </a:endParaRP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Contabilidad.</a:t>
            </a: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Informes de ejecución presupuestal y </a:t>
            </a:r>
            <a:r>
              <a:rPr lang="es-CO" sz="1800" dirty="0">
                <a:effectLst/>
                <a:latin typeface="Tahoma" panose="020B0604030504040204" pitchFamily="34" charset="0"/>
                <a:ea typeface="Calibri" panose="020F0502020204030204" pitchFamily="34" charset="0"/>
              </a:rPr>
              <a:t>los procesos financieros</a:t>
            </a:r>
            <a:endParaRPr lang="es-ES" dirty="0">
              <a:solidFill>
                <a:srgbClr val="000000"/>
              </a:solidFill>
              <a:latin typeface="Tahoma" panose="020B0604030504040204" pitchFamily="34" charset="0"/>
            </a:endParaRPr>
          </a:p>
          <a:p>
            <a:pPr marL="285750" indent="-285750">
              <a:buFont typeface="Wingdings" panose="05000000000000000000" pitchFamily="2" charset="2"/>
              <a:buChar char="Ø"/>
            </a:pPr>
            <a:r>
              <a:rPr lang="es-ES" dirty="0">
                <a:solidFill>
                  <a:srgbClr val="000000"/>
                </a:solidFill>
                <a:latin typeface="Tahoma" panose="020B0604030504040204" pitchFamily="34" charset="0"/>
              </a:rPr>
              <a:t>C</a:t>
            </a:r>
            <a:r>
              <a:rPr lang="es-ES" sz="1800" b="0" i="0" u="none" strike="noStrike" baseline="0" dirty="0">
                <a:solidFill>
                  <a:srgbClr val="000000"/>
                </a:solidFill>
                <a:latin typeface="Tahoma" panose="020B0604030504040204" pitchFamily="34" charset="0"/>
              </a:rPr>
              <a:t>ontrol afiliados</a:t>
            </a:r>
            <a:r>
              <a:rPr lang="es-ES" dirty="0">
                <a:solidFill>
                  <a:srgbClr val="000000"/>
                </a:solidFill>
                <a:latin typeface="Tahoma" panose="020B0604030504040204" pitchFamily="34" charset="0"/>
              </a:rPr>
              <a:t>.</a:t>
            </a:r>
            <a:r>
              <a:rPr lang="es-ES" sz="1800" b="0" i="0" u="none" strike="noStrike" baseline="0" dirty="0">
                <a:solidFill>
                  <a:srgbClr val="000000"/>
                </a:solidFill>
                <a:latin typeface="Tahoma" panose="020B0604030504040204" pitchFamily="34" charset="0"/>
              </a:rPr>
              <a:t> </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Control y seguimiento de entrega de solidaridades.</a:t>
            </a:r>
            <a:endParaRPr lang="es-ES" sz="1800" b="0" i="0" u="none" strike="noStrike" baseline="0" dirty="0">
              <a:solidFill>
                <a:srgbClr val="000000"/>
              </a:solidFill>
              <a:latin typeface="Tahoma" panose="020B0604030504040204" pitchFamily="34" charset="0"/>
            </a:endParaRP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Liquidación viáticos y nómina, programación de pagos.</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L</a:t>
            </a:r>
            <a:r>
              <a:rPr lang="es-ES" sz="1800" b="0" i="0" u="none" strike="noStrike" baseline="0" dirty="0">
                <a:solidFill>
                  <a:srgbClr val="000000"/>
                </a:solidFill>
                <a:latin typeface="Tahoma" panose="020B0604030504040204" pitchFamily="34" charset="0"/>
              </a:rPr>
              <a:t>lamadas y organización de base de datos de los afiliados.</a:t>
            </a:r>
          </a:p>
          <a:p>
            <a:pPr marL="285750" indent="-285750">
              <a:buFont typeface="Wingdings" panose="05000000000000000000" pitchFamily="2" charset="2"/>
              <a:buChar char="Ø"/>
            </a:pPr>
            <a:r>
              <a:rPr lang="es-ES" sz="1800" b="0" i="0" u="none" strike="noStrike" baseline="0" dirty="0">
                <a:solidFill>
                  <a:srgbClr val="000000"/>
                </a:solidFill>
                <a:latin typeface="Tahoma" panose="020B0604030504040204" pitchFamily="34" charset="0"/>
              </a:rPr>
              <a:t>Apoyo temas administrativos de la Sede Sindical.</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M</a:t>
            </a:r>
            <a:r>
              <a:rPr lang="es-ES" sz="1800" b="0" i="0" u="none" strike="noStrike" baseline="0" dirty="0">
                <a:solidFill>
                  <a:srgbClr val="000000"/>
                </a:solidFill>
                <a:latin typeface="Tahoma" panose="020B0604030504040204" pitchFamily="34" charset="0"/>
              </a:rPr>
              <a:t>anejo correo electrónico.</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A</a:t>
            </a:r>
            <a:r>
              <a:rPr lang="es-ES" sz="1800" b="0" i="0" u="none" strike="noStrike" baseline="0" dirty="0">
                <a:solidFill>
                  <a:srgbClr val="000000"/>
                </a:solidFill>
                <a:latin typeface="Tahoma" panose="020B0604030504040204" pitchFamily="34" charset="0"/>
              </a:rPr>
              <a:t>ctividades de archivo y correspondencia. </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A</a:t>
            </a:r>
            <a:r>
              <a:rPr lang="es-ES" sz="1800" b="0" i="0" u="none" strike="noStrike" baseline="0" dirty="0">
                <a:solidFill>
                  <a:srgbClr val="000000"/>
                </a:solidFill>
                <a:latin typeface="Tahoma" panose="020B0604030504040204" pitchFamily="34" charset="0"/>
              </a:rPr>
              <a:t>poyo a actividades administrativas. </a:t>
            </a:r>
          </a:p>
          <a:p>
            <a:pPr marL="285750" indent="-285750">
              <a:buFont typeface="Wingdings" panose="05000000000000000000" pitchFamily="2" charset="2"/>
              <a:buChar char="Ø"/>
            </a:pPr>
            <a:r>
              <a:rPr lang="es-ES" dirty="0">
                <a:solidFill>
                  <a:srgbClr val="000000"/>
                </a:solidFill>
                <a:latin typeface="Tahoma" panose="020B0604030504040204" pitchFamily="34" charset="0"/>
              </a:rPr>
              <a:t>Trámites internos logístico de los eventos como organización y apoyo como asambleas, encuentros,</a:t>
            </a:r>
            <a:r>
              <a:rPr lang="es-ES" sz="1800" b="0" i="0" u="none" strike="noStrike" baseline="0" dirty="0">
                <a:solidFill>
                  <a:srgbClr val="000000"/>
                </a:solidFill>
                <a:latin typeface="Tahoma" panose="020B0604030504040204" pitchFamily="34" charset="0"/>
              </a:rPr>
              <a:t>	</a:t>
            </a:r>
          </a:p>
          <a:p>
            <a:pPr algn="just"/>
            <a:endParaRPr lang="es-ES" dirty="0">
              <a:solidFill>
                <a:srgbClr val="000000"/>
              </a:solidFill>
              <a:latin typeface="Tahoma" panose="020B0604030504040204" pitchFamily="34" charset="0"/>
            </a:endParaRPr>
          </a:p>
          <a:p>
            <a:pPr algn="l"/>
            <a:r>
              <a:rPr lang="es-CO" sz="16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Celular: 320 297 16 64 </a:t>
            </a:r>
            <a:r>
              <a:rPr lang="es-CO" sz="16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s-CO" sz="16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algn="l"/>
            <a:r>
              <a:rPr lang="es-CO" sz="16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Correo</a:t>
            </a:r>
            <a:r>
              <a:rPr lang="es-CO" sz="1600" b="1"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s-CO" sz="1600" b="1"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hlinkClick r:id="rId4">
                  <a:extLst>
                    <a:ext uri="{A12FA001-AC4F-418D-AE19-62706E023703}">
                      <ahyp:hlinkClr xmlns:ahyp="http://schemas.microsoft.com/office/drawing/2018/hyperlinkcolor" val="tx"/>
                    </a:ext>
                  </a:extLst>
                </a:hlinkClick>
              </a:rPr>
              <a:t>juntanacionalcontabilidad@gmail.com</a:t>
            </a:r>
            <a:endParaRPr lang="es-CO" sz="1600" b="1"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endParaRPr>
          </a:p>
          <a:p>
            <a:pPr algn="l"/>
            <a:r>
              <a:rPr lang="es-CO" sz="16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algn="l"/>
            <a:endParaRPr lang="es-CO" sz="1800" b="1" i="0" u="none" strike="noStrike" baseline="0" dirty="0">
              <a:solidFill>
                <a:srgbClr val="0000FF"/>
              </a:solidFill>
              <a:latin typeface="Calibri" panose="020F0502020204030204" pitchFamily="34" charset="0"/>
            </a:endParaRPr>
          </a:p>
          <a:p>
            <a:pPr algn="l"/>
            <a:r>
              <a:rPr lang="es-CO" b="1" dirty="0">
                <a:solidFill>
                  <a:srgbClr val="0000FF"/>
                </a:solidFill>
                <a:latin typeface="Calibri" panose="020F0502020204030204" pitchFamily="34" charset="0"/>
              </a:rPr>
              <a:t>	</a:t>
            </a:r>
            <a:r>
              <a:rPr lang="es-CO" sz="1800" b="0" i="0" u="none" strike="noStrike" baseline="0" dirty="0">
                <a:solidFill>
                  <a:srgbClr val="000000"/>
                </a:solidFill>
                <a:latin typeface="Calibri" panose="020F0502020204030204" pitchFamily="34" charset="0"/>
              </a:rPr>
              <a:t>	</a:t>
            </a:r>
          </a:p>
          <a:p>
            <a:pPr algn="l"/>
            <a:r>
              <a:rPr lang="es-CO" sz="1800" b="0" i="0" u="none" strike="noStrike" baseline="0" dirty="0">
                <a:solidFill>
                  <a:srgbClr val="000000"/>
                </a:solidFill>
                <a:latin typeface="Calibri" panose="020F0502020204030204" pitchFamily="34" charset="0"/>
              </a:rPr>
              <a:t>	</a:t>
            </a:r>
          </a:p>
          <a:p>
            <a:pPr algn="just"/>
            <a:r>
              <a:rPr lang="es-ES" sz="1800" b="0" i="0" u="none" strike="noStrike" baseline="0" dirty="0">
                <a:solidFill>
                  <a:srgbClr val="000000"/>
                </a:solidFill>
                <a:latin typeface="Tahoma" panose="020B0604030504040204" pitchFamily="34" charset="0"/>
              </a:rPr>
              <a:t> </a:t>
            </a:r>
            <a:endParaRPr lang="es-CO" dirty="0"/>
          </a:p>
        </p:txBody>
      </p:sp>
    </p:spTree>
    <p:extLst>
      <p:ext uri="{BB962C8B-B14F-4D97-AF65-F5344CB8AC3E}">
        <p14:creationId xmlns:p14="http://schemas.microsoft.com/office/powerpoint/2010/main" val="4008661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80948" y="1658410"/>
            <a:ext cx="10058400" cy="862076"/>
          </a:xfrm>
        </p:spPr>
        <p:txBody>
          <a:bodyPr>
            <a:normAutofit/>
          </a:bodyPr>
          <a:lstStyle/>
          <a:p>
            <a:r>
              <a:rPr lang="es-ES" sz="5000" dirty="0">
                <a:latin typeface="Tahoma" panose="020B0604030504040204" pitchFamily="34" charset="0"/>
                <a:ea typeface="Tahoma" panose="020B0604030504040204" pitchFamily="34" charset="0"/>
                <a:cs typeface="Tahoma" panose="020B0604030504040204" pitchFamily="34" charset="0"/>
              </a:rPr>
              <a:t>Apoyo de los presidentes</a:t>
            </a:r>
          </a:p>
        </p:txBody>
      </p:sp>
      <p:sp>
        <p:nvSpPr>
          <p:cNvPr id="3" name="Marcador de contenido 2"/>
          <p:cNvSpPr>
            <a:spLocks noGrp="1"/>
          </p:cNvSpPr>
          <p:nvPr>
            <p:ph idx="1"/>
          </p:nvPr>
        </p:nvSpPr>
        <p:spPr>
          <a:xfrm>
            <a:off x="1069848" y="2705100"/>
            <a:ext cx="10058400" cy="3467100"/>
          </a:xfrm>
        </p:spPr>
        <p:txBody>
          <a:bodyPr>
            <a:normAutofit fontScale="92500" lnSpcReduction="10000"/>
          </a:bodyPr>
          <a:lstStyle/>
          <a:p>
            <a:r>
              <a:rPr lang="es-ES" dirty="0">
                <a:latin typeface="Tahoma" panose="020B0604030504040204" pitchFamily="34" charset="0"/>
                <a:ea typeface="Tahoma" panose="020B0604030504040204" pitchFamily="34" charset="0"/>
                <a:cs typeface="Tahoma" panose="020B0604030504040204" pitchFamily="34" charset="0"/>
              </a:rPr>
              <a:t>Revisar la información antes de enviar</a:t>
            </a:r>
          </a:p>
          <a:p>
            <a:r>
              <a:rPr lang="es-ES" dirty="0">
                <a:latin typeface="Tahoma" panose="020B0604030504040204" pitchFamily="34" charset="0"/>
                <a:ea typeface="Tahoma" panose="020B0604030504040204" pitchFamily="34" charset="0"/>
                <a:cs typeface="Tahoma" panose="020B0604030504040204" pitchFamily="34" charset="0"/>
              </a:rPr>
              <a:t>La Información contable sea oportuna mes a mes y no toda a fin de año este es un beneficio tanto para las subdirectivas para que obtengan sus recursos mes a mes y para el área de contabilidad.</a:t>
            </a:r>
          </a:p>
          <a:p>
            <a:r>
              <a:rPr lang="es-ES" dirty="0">
                <a:latin typeface="Tahoma" panose="020B0604030504040204" pitchFamily="34" charset="0"/>
                <a:ea typeface="Tahoma" panose="020B0604030504040204" pitchFamily="34" charset="0"/>
                <a:cs typeface="Tahoma" panose="020B0604030504040204" pitchFamily="34" charset="0"/>
              </a:rPr>
              <a:t>Revisar que todos los anexos que se envían estén debidamente diligenciados</a:t>
            </a:r>
          </a:p>
          <a:p>
            <a:r>
              <a:rPr lang="es-ES" dirty="0">
                <a:latin typeface="Tahoma" panose="020B0604030504040204" pitchFamily="34" charset="0"/>
                <a:ea typeface="Tahoma" panose="020B0604030504040204" pitchFamily="34" charset="0"/>
                <a:cs typeface="Tahoma" panose="020B0604030504040204" pitchFamily="34" charset="0"/>
              </a:rPr>
              <a:t>Revisar que el anexo de la base de datos de los afiliados se tenga con toda la información solicitada ya que al momento que se desea brindar información a los afiliados se logre realizar.</a:t>
            </a:r>
          </a:p>
          <a:p>
            <a:pPr marL="0" indent="0">
              <a:buNone/>
            </a:pPr>
            <a:endParaRPr lang="es-ES" dirty="0"/>
          </a:p>
        </p:txBody>
      </p:sp>
      <p:pic>
        <p:nvPicPr>
          <p:cNvPr id="4" name="Imagen 3">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8001" y="307389"/>
            <a:ext cx="3108214" cy="989165"/>
          </a:xfrm>
          <a:prstGeom prst="rect">
            <a:avLst/>
          </a:prstGeom>
        </p:spPr>
      </p:pic>
      <p:pic>
        <p:nvPicPr>
          <p:cNvPr id="5" name="Imagen 2">
            <a:extLst>
              <a:ext uri="{FF2B5EF4-FFF2-40B4-BE49-F238E27FC236}">
                <a16:creationId xmlns:a16="http://schemas.microsoft.com/office/drawing/2014/main" id="{295F669F-3B48-4E88-883B-F36EDB5A05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353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r>
              <a:rPr lang="es-ES" sz="2600" dirty="0">
                <a:latin typeface="Tahoma" panose="020B0604030504040204" pitchFamily="34" charset="0"/>
                <a:ea typeface="Tahoma" panose="020B0604030504040204" pitchFamily="34" charset="0"/>
                <a:cs typeface="Tahoma" panose="020B0604030504040204" pitchFamily="34" charset="0"/>
              </a:rPr>
              <a:t>Recibir y revisar la  información para la solidaridades de apoyo </a:t>
            </a:r>
            <a:r>
              <a:rPr lang="es-ES" sz="2600" dirty="0" err="1">
                <a:latin typeface="Tahoma" panose="020B0604030504040204" pitchFamily="34" charset="0"/>
                <a:ea typeface="Tahoma" panose="020B0604030504040204" pitchFamily="34" charset="0"/>
                <a:cs typeface="Tahoma" panose="020B0604030504040204" pitchFamily="34" charset="0"/>
              </a:rPr>
              <a:t>covid</a:t>
            </a:r>
            <a:r>
              <a:rPr lang="es-ES" sz="2600" dirty="0">
                <a:latin typeface="Tahoma" panose="020B0604030504040204" pitchFamily="34" charset="0"/>
                <a:ea typeface="Tahoma" panose="020B0604030504040204" pitchFamily="34" charset="0"/>
                <a:cs typeface="Tahoma" panose="020B0604030504040204" pitchFamily="34" charset="0"/>
              </a:rPr>
              <a:t> antes de ser enviada dando constancia de que se encuentre toda la documentación ya mencionada en la resolución para no realizar reprocesos ante el momento del pago.</a:t>
            </a:r>
          </a:p>
          <a:p>
            <a:r>
              <a:rPr lang="es-ES" sz="2600" dirty="0">
                <a:latin typeface="Tahoma" panose="020B0604030504040204" pitchFamily="34" charset="0"/>
                <a:ea typeface="Tahoma" panose="020B0604030504040204" pitchFamily="34" charset="0"/>
                <a:cs typeface="Tahoma" panose="020B0604030504040204" pitchFamily="34" charset="0"/>
              </a:rPr>
              <a:t>Tener en cuenta para las solicitudes de apoyos en los pagos que la junta va a realizar a nombre de  la subdirectiva que las fechas que nosotros manejamos son los días martes y jueves la parte contable debe enviar esa información  a tesorería el día lunes  y miércoles en la tarde.</a:t>
            </a:r>
          </a:p>
          <a:p>
            <a:r>
              <a:rPr lang="es-ES" sz="2600" dirty="0">
                <a:latin typeface="Tahoma" panose="020B0604030504040204" pitchFamily="34" charset="0"/>
                <a:ea typeface="Tahoma" panose="020B0604030504040204" pitchFamily="34" charset="0"/>
                <a:cs typeface="Tahoma" panose="020B0604030504040204" pitchFamily="34" charset="0"/>
              </a:rPr>
              <a:t>Tener en cuenta que la contadora se toma dos días en la revisión de los informes contables  emitidos por ustedes.</a:t>
            </a:r>
          </a:p>
          <a:p>
            <a:r>
              <a:rPr lang="es-ES" sz="2600" dirty="0">
                <a:latin typeface="Tahoma" panose="020B0604030504040204" pitchFamily="34" charset="0"/>
                <a:ea typeface="Tahoma" panose="020B0604030504040204" pitchFamily="34" charset="0"/>
                <a:cs typeface="Tahoma" panose="020B0604030504040204" pitchFamily="34" charset="0"/>
              </a:rPr>
              <a:t>Informar si la subdirectiva tiene  contratistas entre sus afiliados para nosotros realizar el debido descuento.</a:t>
            </a:r>
          </a:p>
          <a:p>
            <a:endParaRPr lang="es-ES" dirty="0"/>
          </a:p>
          <a:p>
            <a:endParaRPr lang="es-ES" dirty="0"/>
          </a:p>
          <a:p>
            <a:endParaRPr lang="es-ES" dirty="0"/>
          </a:p>
        </p:txBody>
      </p:sp>
      <p:pic>
        <p:nvPicPr>
          <p:cNvPr id="4" name="Imagen 3">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2849" y="346037"/>
            <a:ext cx="3108214" cy="989165"/>
          </a:xfrm>
          <a:prstGeom prst="rect">
            <a:avLst/>
          </a:prstGeom>
        </p:spPr>
      </p:pic>
      <p:pic>
        <p:nvPicPr>
          <p:cNvPr id="5" name="Imagen 2">
            <a:extLst>
              <a:ext uri="{FF2B5EF4-FFF2-40B4-BE49-F238E27FC236}">
                <a16:creationId xmlns:a16="http://schemas.microsoft.com/office/drawing/2014/main" id="{407D83D9-28F0-412E-8410-25C07F6F7D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8854" y="316485"/>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5882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73DFDE77-DEDD-4F5C-BBD5-03F885C5C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5" y="307389"/>
            <a:ext cx="3108214" cy="989165"/>
          </a:xfrm>
          <a:prstGeom prst="rect">
            <a:avLst/>
          </a:prstGeom>
        </p:spPr>
      </p:pic>
      <p:pic>
        <p:nvPicPr>
          <p:cNvPr id="1026" name="Imagen 2">
            <a:extLst>
              <a:ext uri="{FF2B5EF4-FFF2-40B4-BE49-F238E27FC236}">
                <a16:creationId xmlns:a16="http://schemas.microsoft.com/office/drawing/2014/main" id="{F71752CB-6523-4F6B-84C5-77DF1DEF28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9257" y="277837"/>
            <a:ext cx="1214946" cy="1018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7">
            <a:extLst>
              <a:ext uri="{FF2B5EF4-FFF2-40B4-BE49-F238E27FC236}">
                <a16:creationId xmlns:a16="http://schemas.microsoft.com/office/drawing/2014/main" id="{A0729AAD-FAEA-4D8A-89AA-55EF54182BA5}"/>
              </a:ext>
            </a:extLst>
          </p:cNvPr>
          <p:cNvSpPr txBox="1"/>
          <p:nvPr/>
        </p:nvSpPr>
        <p:spPr>
          <a:xfrm>
            <a:off x="3046828" y="6118675"/>
            <a:ext cx="6098344" cy="677108"/>
          </a:xfrm>
          <a:prstGeom prst="rect">
            <a:avLst/>
          </a:prstGeom>
          <a:noFill/>
        </p:spPr>
        <p:txBody>
          <a:bodyPr wrap="square">
            <a:spAutoFit/>
          </a:bodyPr>
          <a:lstStyle/>
          <a:p>
            <a:pPr algn="ctr"/>
            <a:r>
              <a:rPr lang="es-CO" sz="1900" b="1" dirty="0">
                <a:solidFill>
                  <a:srgbClr val="800000"/>
                </a:solidFill>
                <a:effectLst/>
                <a:latin typeface="Tahoma" panose="020B0604030504040204" pitchFamily="34" charset="0"/>
                <a:ea typeface="Times New Roman" panose="02020603050405020304" pitchFamily="18" charset="0"/>
              </a:rPr>
              <a:t>SINDICATO DE EMPLEADOS PÚBLICOS DEL SENA - SINDESENA</a:t>
            </a:r>
            <a:endParaRPr lang="es-CO" sz="1900" dirty="0">
              <a:effectLst/>
              <a:latin typeface="Times New Roman" panose="02020603050405020304" pitchFamily="18" charset="0"/>
              <a:ea typeface="Times New Roman" panose="02020603050405020304" pitchFamily="18" charset="0"/>
            </a:endParaRPr>
          </a:p>
        </p:txBody>
      </p:sp>
      <p:sp>
        <p:nvSpPr>
          <p:cNvPr id="9" name="CuadroTexto 8">
            <a:extLst>
              <a:ext uri="{FF2B5EF4-FFF2-40B4-BE49-F238E27FC236}">
                <a16:creationId xmlns:a16="http://schemas.microsoft.com/office/drawing/2014/main" id="{E08FCAAF-8C41-4DA1-BDD3-EF1CCA6FDEF4}"/>
              </a:ext>
            </a:extLst>
          </p:cNvPr>
          <p:cNvSpPr txBox="1"/>
          <p:nvPr/>
        </p:nvSpPr>
        <p:spPr>
          <a:xfrm>
            <a:off x="3776004" y="563444"/>
            <a:ext cx="6098344" cy="523220"/>
          </a:xfrm>
          <a:prstGeom prst="rect">
            <a:avLst/>
          </a:prstGeom>
          <a:noFill/>
        </p:spPr>
        <p:txBody>
          <a:bodyPr wrap="square">
            <a:spAutoFit/>
          </a:bodyPr>
          <a:lstStyle/>
          <a:p>
            <a:pPr algn="ctr"/>
            <a:r>
              <a:rPr lang="es-CO" sz="2800" b="1" dirty="0">
                <a:solidFill>
                  <a:srgbClr val="800000"/>
                </a:solidFill>
                <a:effectLst/>
                <a:latin typeface="Tahoma" panose="020B0604030504040204" pitchFamily="34" charset="0"/>
                <a:ea typeface="Times New Roman" panose="02020603050405020304" pitchFamily="18" charset="0"/>
              </a:rPr>
              <a:t>ACTIVIDADES Y/O FUNCIONES</a:t>
            </a:r>
            <a:endParaRPr lang="es-CO" sz="2800" dirty="0">
              <a:effectLst/>
              <a:latin typeface="Times New Roman" panose="02020603050405020304" pitchFamily="18" charset="0"/>
              <a:ea typeface="Times New Roman" panose="02020603050405020304" pitchFamily="18" charset="0"/>
            </a:endParaRPr>
          </a:p>
        </p:txBody>
      </p:sp>
      <p:sp>
        <p:nvSpPr>
          <p:cNvPr id="10" name="CuadroTexto 9">
            <a:extLst>
              <a:ext uri="{FF2B5EF4-FFF2-40B4-BE49-F238E27FC236}">
                <a16:creationId xmlns:a16="http://schemas.microsoft.com/office/drawing/2014/main" id="{D55407F0-DEAC-455F-8128-2829196DC00C}"/>
              </a:ext>
            </a:extLst>
          </p:cNvPr>
          <p:cNvSpPr txBox="1"/>
          <p:nvPr/>
        </p:nvSpPr>
        <p:spPr>
          <a:xfrm>
            <a:off x="338586" y="2599619"/>
            <a:ext cx="3684988" cy="2215991"/>
          </a:xfrm>
          <a:prstGeom prst="rect">
            <a:avLst/>
          </a:prstGeom>
          <a:noFill/>
        </p:spPr>
        <p:txBody>
          <a:bodyPr wrap="square">
            <a:spAutoFit/>
          </a:bodyPr>
          <a:lstStyle/>
          <a:p>
            <a:pPr algn="l"/>
            <a:endParaRPr lang="es-CO" sz="1800" b="0" i="0" u="none" strike="noStrike" baseline="0" dirty="0">
              <a:solidFill>
                <a:srgbClr val="000000"/>
              </a:solidFill>
              <a:latin typeface="Tahoma" panose="020B0604030504040204" pitchFamily="34" charset="0"/>
            </a:endParaRPr>
          </a:p>
          <a:p>
            <a:pPr algn="ctr"/>
            <a:r>
              <a:rPr lang="es-CO" sz="1800" b="0" i="0" u="none" strike="noStrike" baseline="0" dirty="0">
                <a:solidFill>
                  <a:srgbClr val="000000"/>
                </a:solidFill>
                <a:latin typeface="Tahoma" panose="020B0604030504040204" pitchFamily="34" charset="0"/>
              </a:rPr>
              <a:t> </a:t>
            </a:r>
            <a:r>
              <a:rPr lang="es-CO" sz="3200" b="1" i="0" u="none" strike="noStrike" baseline="0" dirty="0">
                <a:solidFill>
                  <a:srgbClr val="000000"/>
                </a:solidFill>
                <a:latin typeface="Tahoma" panose="020B0604030504040204" pitchFamily="34" charset="0"/>
              </a:rPr>
              <a:t>Francy </a:t>
            </a:r>
            <a:r>
              <a:rPr lang="es-CO" sz="3200" b="1" i="0" u="none" strike="noStrike" baseline="0" dirty="0" err="1">
                <a:solidFill>
                  <a:srgbClr val="000000"/>
                </a:solidFill>
                <a:latin typeface="Tahoma" panose="020B0604030504040204" pitchFamily="34" charset="0"/>
              </a:rPr>
              <a:t>Jovanna</a:t>
            </a:r>
            <a:r>
              <a:rPr lang="es-CO" sz="3200" b="1" i="0" u="none" strike="noStrike" baseline="0" dirty="0">
                <a:solidFill>
                  <a:srgbClr val="000000"/>
                </a:solidFill>
                <a:latin typeface="Tahoma" panose="020B0604030504040204" pitchFamily="34" charset="0"/>
              </a:rPr>
              <a:t> Pachón</a:t>
            </a:r>
          </a:p>
          <a:p>
            <a:pPr algn="ctr"/>
            <a:r>
              <a:rPr lang="es-CO" sz="2800" dirty="0">
                <a:solidFill>
                  <a:srgbClr val="000000"/>
                </a:solidFill>
                <a:latin typeface="Tahoma" panose="020B0604030504040204" pitchFamily="34" charset="0"/>
              </a:rPr>
              <a:t>Asistente Administrativo</a:t>
            </a:r>
          </a:p>
        </p:txBody>
      </p:sp>
      <p:sp>
        <p:nvSpPr>
          <p:cNvPr id="11" name="Abrir llave 10">
            <a:extLst>
              <a:ext uri="{FF2B5EF4-FFF2-40B4-BE49-F238E27FC236}">
                <a16:creationId xmlns:a16="http://schemas.microsoft.com/office/drawing/2014/main" id="{F2A54910-1546-4F1E-B3CD-323F58525883}"/>
              </a:ext>
            </a:extLst>
          </p:cNvPr>
          <p:cNvSpPr/>
          <p:nvPr/>
        </p:nvSpPr>
        <p:spPr>
          <a:xfrm>
            <a:off x="3896750" y="1195754"/>
            <a:ext cx="745588" cy="4555052"/>
          </a:xfrm>
          <a:prstGeom prst="leftBrace">
            <a:avLst/>
          </a:prstGeom>
          <a:noFill/>
          <a:ln w="41275" cmpd="thickThi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O"/>
          </a:p>
        </p:txBody>
      </p:sp>
      <p:sp>
        <p:nvSpPr>
          <p:cNvPr id="12" name="CuadroTexto 11">
            <a:extLst>
              <a:ext uri="{FF2B5EF4-FFF2-40B4-BE49-F238E27FC236}">
                <a16:creationId xmlns:a16="http://schemas.microsoft.com/office/drawing/2014/main" id="{FC89306C-EB35-47C7-B289-1B80EFE0D009}"/>
              </a:ext>
            </a:extLst>
          </p:cNvPr>
          <p:cNvSpPr txBox="1"/>
          <p:nvPr/>
        </p:nvSpPr>
        <p:spPr>
          <a:xfrm>
            <a:off x="4431535" y="979799"/>
            <a:ext cx="6868552" cy="7263527"/>
          </a:xfrm>
          <a:prstGeom prst="rect">
            <a:avLst/>
          </a:prstGeom>
          <a:noFill/>
        </p:spPr>
        <p:txBody>
          <a:bodyPr wrap="square" rtlCol="0">
            <a:spAutoFit/>
          </a:bodyPr>
          <a:lstStyle/>
          <a:p>
            <a:pPr algn="l"/>
            <a:endParaRPr lang="es-CO" sz="1800" b="0" i="0" u="none" strike="noStrike" baseline="0" dirty="0">
              <a:solidFill>
                <a:srgbClr val="000000"/>
              </a:solidFill>
              <a:latin typeface="Tahoma" panose="020B0604030504040204" pitchFamily="34" charset="0"/>
            </a:endParaRPr>
          </a:p>
          <a:p>
            <a:pPr marL="285750" indent="-285750" algn="just">
              <a:buFont typeface="Wingdings" panose="05000000000000000000" pitchFamily="2" charset="2"/>
              <a:buChar char="Ø"/>
            </a:pPr>
            <a:r>
              <a:rPr lang="es-ES" sz="1700" b="0" i="0" u="none" strike="noStrike" baseline="0" dirty="0">
                <a:solidFill>
                  <a:srgbClr val="000000"/>
                </a:solidFill>
                <a:latin typeface="Tahoma" panose="020B0604030504040204" pitchFamily="34" charset="0"/>
              </a:rPr>
              <a:t>Seguimiento a la firma de las actas de todas las reuniones sostenidas con el SENA.</a:t>
            </a:r>
          </a:p>
          <a:p>
            <a:pPr marL="285750" indent="-285750" algn="just">
              <a:buFont typeface="Wingdings" panose="05000000000000000000" pitchFamily="2" charset="2"/>
              <a:buChar char="Ø"/>
            </a:pPr>
            <a:r>
              <a:rPr lang="es-ES" sz="1700" dirty="0">
                <a:solidFill>
                  <a:srgbClr val="000000"/>
                </a:solidFill>
                <a:latin typeface="Tahoma" panose="020B0604030504040204" pitchFamily="34" charset="0"/>
              </a:rPr>
              <a:t>M</a:t>
            </a:r>
            <a:r>
              <a:rPr lang="es-ES" sz="1700" b="0" i="0" u="none" strike="noStrike" baseline="0" dirty="0">
                <a:solidFill>
                  <a:srgbClr val="000000"/>
                </a:solidFill>
                <a:latin typeface="Tahoma" panose="020B0604030504040204" pitchFamily="34" charset="0"/>
              </a:rPr>
              <a:t>anejo correspondencia, manejo de correo electrónico.</a:t>
            </a:r>
          </a:p>
          <a:p>
            <a:pPr marL="285750" indent="-285750" algn="just">
              <a:buFont typeface="Wingdings" panose="05000000000000000000" pitchFamily="2" charset="2"/>
              <a:buChar char="Ø"/>
            </a:pPr>
            <a:r>
              <a:rPr lang="es-ES" sz="1700" dirty="0">
                <a:solidFill>
                  <a:srgbClr val="000000"/>
                </a:solidFill>
                <a:latin typeface="Tahoma" panose="020B0604030504040204" pitchFamily="34" charset="0"/>
              </a:rPr>
              <a:t>C</a:t>
            </a:r>
            <a:r>
              <a:rPr lang="es-ES" sz="1700" b="0" i="0" u="none" strike="noStrike" baseline="0" dirty="0">
                <a:solidFill>
                  <a:srgbClr val="000000"/>
                </a:solidFill>
                <a:latin typeface="Tahoma" panose="020B0604030504040204" pitchFamily="34" charset="0"/>
              </a:rPr>
              <a:t>ontrol y seguimiento a los compromisos de las reuniones de relacionamiento sindical nacional. </a:t>
            </a:r>
          </a:p>
          <a:p>
            <a:pPr marL="285750" indent="-285750" algn="just">
              <a:buFont typeface="Wingdings" panose="05000000000000000000" pitchFamily="2" charset="2"/>
              <a:buChar char="Ø"/>
            </a:pPr>
            <a:r>
              <a:rPr lang="es-ES" sz="1700" dirty="0">
                <a:solidFill>
                  <a:srgbClr val="000000"/>
                </a:solidFill>
                <a:latin typeface="Tahoma" panose="020B0604030504040204" pitchFamily="34" charset="0"/>
              </a:rPr>
              <a:t>C</a:t>
            </a:r>
            <a:r>
              <a:rPr lang="es-ES" sz="1700" b="0" i="0" u="none" strike="noStrike" baseline="0" dirty="0">
                <a:solidFill>
                  <a:srgbClr val="000000"/>
                </a:solidFill>
                <a:latin typeface="Tahoma" panose="020B0604030504040204" pitchFamily="34" charset="0"/>
              </a:rPr>
              <a:t>ontrol a los compromisos de las reuniones de Seguimiento del Acuerdo Colectivo.</a:t>
            </a:r>
          </a:p>
          <a:p>
            <a:pPr marL="285750" indent="-285750" algn="just">
              <a:buFont typeface="Wingdings" panose="05000000000000000000" pitchFamily="2" charset="2"/>
              <a:buChar char="Ø"/>
            </a:pPr>
            <a:r>
              <a:rPr lang="es-ES" sz="1700" dirty="0">
                <a:solidFill>
                  <a:srgbClr val="000000"/>
                </a:solidFill>
                <a:latin typeface="Tahoma" panose="020B0604030504040204" pitchFamily="34" charset="0"/>
              </a:rPr>
              <a:t>A</a:t>
            </a:r>
            <a:r>
              <a:rPr lang="es-ES" sz="1700" b="0" i="0" u="none" strike="noStrike" baseline="0" dirty="0">
                <a:solidFill>
                  <a:srgbClr val="000000"/>
                </a:solidFill>
                <a:latin typeface="Tahoma" panose="020B0604030504040204" pitchFamily="34" charset="0"/>
              </a:rPr>
              <a:t>poyo ejecución actividades administrativas.</a:t>
            </a:r>
          </a:p>
          <a:p>
            <a:pPr marL="285750" indent="-285750" algn="just">
              <a:buFont typeface="Wingdings" panose="05000000000000000000" pitchFamily="2" charset="2"/>
              <a:buChar char="Ø"/>
            </a:pPr>
            <a:r>
              <a:rPr lang="es-ES" sz="1700" b="0" i="0" u="none" strike="noStrike" baseline="0" dirty="0">
                <a:solidFill>
                  <a:srgbClr val="000000"/>
                </a:solidFill>
                <a:latin typeface="Tahoma" panose="020B0604030504040204" pitchFamily="34" charset="0"/>
              </a:rPr>
              <a:t>Tesorería</a:t>
            </a:r>
            <a:r>
              <a:rPr lang="es-ES" sz="1700" dirty="0">
                <a:solidFill>
                  <a:srgbClr val="000000"/>
                </a:solidFill>
                <a:latin typeface="Tahoma" panose="020B0604030504040204" pitchFamily="34" charset="0"/>
              </a:rPr>
              <a:t>.</a:t>
            </a:r>
          </a:p>
          <a:p>
            <a:pPr marL="285750" indent="-285750" algn="just">
              <a:buFont typeface="Wingdings" panose="05000000000000000000" pitchFamily="2" charset="2"/>
              <a:buChar char="Ø"/>
            </a:pPr>
            <a:r>
              <a:rPr lang="es-ES" sz="1700" dirty="0">
                <a:solidFill>
                  <a:srgbClr val="000000"/>
                </a:solidFill>
                <a:latin typeface="Tahoma" panose="020B0604030504040204" pitchFamily="34" charset="0"/>
              </a:rPr>
              <a:t>A</a:t>
            </a:r>
            <a:r>
              <a:rPr lang="es-ES" sz="1700" b="0" i="0" u="none" strike="noStrike" baseline="0" dirty="0">
                <a:solidFill>
                  <a:srgbClr val="000000"/>
                </a:solidFill>
                <a:latin typeface="Tahoma" panose="020B0604030504040204" pitchFamily="34" charset="0"/>
              </a:rPr>
              <a:t>poyo recolección de información para el Sistema de Información del Sindicato. 	</a:t>
            </a:r>
          </a:p>
          <a:p>
            <a:pPr marL="285750" indent="-285750" algn="just">
              <a:buFont typeface="Wingdings" panose="05000000000000000000" pitchFamily="2" charset="2"/>
              <a:buChar char="Ø"/>
            </a:pPr>
            <a:r>
              <a:rPr lang="es-ES" sz="1700" dirty="0">
                <a:solidFill>
                  <a:srgbClr val="000000"/>
                </a:solidFill>
                <a:latin typeface="Tahoma" panose="020B0604030504040204" pitchFamily="34" charset="0"/>
              </a:rPr>
              <a:t>Control y suministro de implementos de aseo y cafetería.</a:t>
            </a:r>
          </a:p>
          <a:p>
            <a:pPr marL="285750" indent="-285750" algn="just">
              <a:buFont typeface="Wingdings" panose="05000000000000000000" pitchFamily="2" charset="2"/>
              <a:buChar char="Ø"/>
            </a:pPr>
            <a:r>
              <a:rPr lang="es-ES" sz="1700" b="0" i="0" u="none" strike="noStrike" baseline="0" dirty="0">
                <a:solidFill>
                  <a:srgbClr val="000000"/>
                </a:solidFill>
                <a:latin typeface="Tahoma" panose="020B0604030504040204" pitchFamily="34" charset="0"/>
              </a:rPr>
              <a:t>Administración casa la Merced.</a:t>
            </a:r>
          </a:p>
          <a:p>
            <a:pPr marL="285750" indent="-285750" algn="just">
              <a:buFont typeface="Wingdings" panose="05000000000000000000" pitchFamily="2" charset="2"/>
              <a:buChar char="Ø"/>
            </a:pPr>
            <a:r>
              <a:rPr lang="es-ES" sz="1700" b="0" i="0" u="none" strike="noStrike" baseline="0" dirty="0">
                <a:solidFill>
                  <a:srgbClr val="000000"/>
                </a:solidFill>
                <a:latin typeface="Tahoma" panose="020B0604030504040204" pitchFamily="34" charset="0"/>
              </a:rPr>
              <a:t>Mantenimiento y adecuación de inmuebles y oficinas (Junta Nacional y Sede Sindical	</a:t>
            </a:r>
          </a:p>
          <a:p>
            <a:pPr marL="285750" indent="-285750" algn="just">
              <a:buFont typeface="Wingdings" panose="05000000000000000000" pitchFamily="2" charset="2"/>
              <a:buChar char="Ø"/>
            </a:pPr>
            <a:r>
              <a:rPr lang="es-ES" sz="1700" dirty="0">
                <a:solidFill>
                  <a:srgbClr val="000000"/>
                </a:solidFill>
                <a:latin typeface="Tahoma" panose="020B0604030504040204" pitchFamily="34" charset="0"/>
              </a:rPr>
              <a:t>Control de Inventarios</a:t>
            </a:r>
            <a:endParaRPr lang="es-CO" sz="1800" b="1" i="0" u="none" strike="noStrike" baseline="0" dirty="0">
              <a:solidFill>
                <a:srgbClr val="000000"/>
              </a:solidFill>
              <a:latin typeface="Calibri" panose="020F0502020204030204" pitchFamily="34" charset="0"/>
            </a:endParaRPr>
          </a:p>
          <a:p>
            <a:r>
              <a:rPr lang="es-CO" sz="1800" b="1" i="0" u="none" strike="noStrike" baseline="0" dirty="0">
                <a:solidFill>
                  <a:srgbClr val="000000"/>
                </a:solidFill>
                <a:latin typeface="Calibri" panose="020F0502020204030204" pitchFamily="34" charset="0"/>
              </a:rPr>
              <a:t>                                      	</a:t>
            </a:r>
            <a:r>
              <a:rPr lang="es-CO" sz="15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Celular: 312 553 49 95 </a:t>
            </a:r>
            <a:r>
              <a:rPr lang="es-CO" sz="15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a:t>
            </a:r>
            <a:endParaRPr lang="es-CO" sz="1500" b="1"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endParaRPr>
          </a:p>
          <a:p>
            <a:r>
              <a:rPr lang="es-CO" sz="1500" b="0" i="0" u="none" strike="noStrike" baseline="0" dirty="0">
                <a:solidFill>
                  <a:srgbClr val="000000"/>
                </a:solidFill>
                <a:latin typeface="Tahoma" panose="020B0604030504040204" pitchFamily="34" charset="0"/>
                <a:ea typeface="Tahoma" panose="020B0604030504040204" pitchFamily="34" charset="0"/>
                <a:cs typeface="Tahoma" panose="020B0604030504040204" pitchFamily="34" charset="0"/>
              </a:rPr>
              <a:t>                                       	Correo</a:t>
            </a:r>
            <a:r>
              <a:rPr lang="es-CO" sz="1500" b="1" i="0" u="none"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  </a:t>
            </a:r>
            <a:r>
              <a:rPr lang="es-CO" sz="1500" b="1" i="0" u="sng" strike="noStrike" baseline="0" dirty="0">
                <a:solidFill>
                  <a:srgbClr val="0000FF"/>
                </a:solidFill>
                <a:latin typeface="Tahoma" panose="020B0604030504040204" pitchFamily="34" charset="0"/>
                <a:ea typeface="Tahoma" panose="020B0604030504040204" pitchFamily="34" charset="0"/>
                <a:cs typeface="Tahoma" panose="020B0604030504040204" pitchFamily="34" charset="0"/>
              </a:rPr>
              <a:t>sindesenanacional@gmail.com </a:t>
            </a:r>
          </a:p>
          <a:p>
            <a:r>
              <a:rPr lang="es-CO" sz="1800" b="0" i="0" u="none" strike="noStrike" baseline="0" dirty="0">
                <a:solidFill>
                  <a:srgbClr val="000000"/>
                </a:solidFill>
                <a:latin typeface="Calibri" panose="020F0502020204030204" pitchFamily="34" charset="0"/>
              </a:rPr>
              <a:t>	</a:t>
            </a:r>
          </a:p>
          <a:p>
            <a:pPr algn="l"/>
            <a:endParaRPr lang="es-CO" sz="1800" b="1" i="0" u="none" strike="noStrike" baseline="0" dirty="0">
              <a:solidFill>
                <a:srgbClr val="0000FF"/>
              </a:solidFill>
              <a:latin typeface="Calibri" panose="020F0502020204030204" pitchFamily="34" charset="0"/>
            </a:endParaRPr>
          </a:p>
          <a:p>
            <a:pPr algn="l"/>
            <a:r>
              <a:rPr lang="es-CO" sz="1800" b="0" i="0" u="none" strike="noStrike" baseline="0" dirty="0">
                <a:solidFill>
                  <a:srgbClr val="000000"/>
                </a:solidFill>
                <a:latin typeface="Calibri" panose="020F0502020204030204" pitchFamily="34" charset="0"/>
              </a:rPr>
              <a:t> 	</a:t>
            </a:r>
          </a:p>
          <a:p>
            <a:pPr algn="l"/>
            <a:endParaRPr lang="es-CO" sz="1800" b="1" i="0" u="none" strike="noStrike" baseline="0" dirty="0">
              <a:solidFill>
                <a:srgbClr val="0000FF"/>
              </a:solidFill>
              <a:latin typeface="Calibri" panose="020F0502020204030204" pitchFamily="34" charset="0"/>
            </a:endParaRPr>
          </a:p>
          <a:p>
            <a:pPr algn="l"/>
            <a:r>
              <a:rPr lang="es-CO" b="1" dirty="0">
                <a:solidFill>
                  <a:srgbClr val="0000FF"/>
                </a:solidFill>
                <a:latin typeface="Calibri" panose="020F0502020204030204" pitchFamily="34" charset="0"/>
              </a:rPr>
              <a:t>	</a:t>
            </a:r>
            <a:r>
              <a:rPr lang="es-CO" sz="1800" b="0" i="0" u="none" strike="noStrike" baseline="0" dirty="0">
                <a:solidFill>
                  <a:srgbClr val="000000"/>
                </a:solidFill>
                <a:latin typeface="Calibri" panose="020F0502020204030204" pitchFamily="34" charset="0"/>
              </a:rPr>
              <a:t>	</a:t>
            </a:r>
          </a:p>
          <a:p>
            <a:pPr algn="l"/>
            <a:r>
              <a:rPr lang="es-CO" sz="1800" b="0" i="0" u="none" strike="noStrike" baseline="0" dirty="0">
                <a:solidFill>
                  <a:srgbClr val="000000"/>
                </a:solidFill>
                <a:latin typeface="Calibri" panose="020F0502020204030204" pitchFamily="34" charset="0"/>
              </a:rPr>
              <a:t>	</a:t>
            </a:r>
          </a:p>
          <a:p>
            <a:pPr algn="just"/>
            <a:r>
              <a:rPr lang="es-ES" sz="1800" b="0" i="0" u="none" strike="noStrike" baseline="0" dirty="0">
                <a:solidFill>
                  <a:srgbClr val="000000"/>
                </a:solidFill>
                <a:latin typeface="Tahoma" panose="020B0604030504040204" pitchFamily="34" charset="0"/>
              </a:rPr>
              <a:t> </a:t>
            </a:r>
            <a:endParaRPr lang="es-CO" dirty="0"/>
          </a:p>
        </p:txBody>
      </p:sp>
    </p:spTree>
    <p:extLst>
      <p:ext uri="{BB962C8B-B14F-4D97-AF65-F5344CB8AC3E}">
        <p14:creationId xmlns:p14="http://schemas.microsoft.com/office/powerpoint/2010/main" val="320758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1">
            <a:extLst>
              <a:ext uri="{FF2B5EF4-FFF2-40B4-BE49-F238E27FC236}">
                <a16:creationId xmlns:a16="http://schemas.microsoft.com/office/drawing/2014/main" id="{06EF048C-D63C-4B48-98E9-2FC2B5F72A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608" y="211330"/>
            <a:ext cx="24574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Gestión de tesorería de una empresa: palabra de CFO - Lean Finance">
            <a:extLst>
              <a:ext uri="{FF2B5EF4-FFF2-40B4-BE49-F238E27FC236}">
                <a16:creationId xmlns:a16="http://schemas.microsoft.com/office/drawing/2014/main" id="{40E0E96D-8C5C-4732-98CC-A1FCE51445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1" y="2428360"/>
            <a:ext cx="4342888" cy="3053593"/>
          </a:xfrm>
          <a:prstGeom prst="rect">
            <a:avLst/>
          </a:prstGeom>
          <a:noFill/>
          <a:extLst>
            <a:ext uri="{909E8E84-426E-40DD-AFC4-6F175D3DCCD1}">
              <a14:hiddenFill xmlns:a14="http://schemas.microsoft.com/office/drawing/2010/main">
                <a:solidFill>
                  <a:srgbClr val="FFFFFF"/>
                </a:solidFill>
              </a14:hiddenFill>
            </a:ext>
          </a:extLst>
        </p:spPr>
      </p:pic>
      <p:sp>
        <p:nvSpPr>
          <p:cNvPr id="9" name="Título 8">
            <a:extLst>
              <a:ext uri="{FF2B5EF4-FFF2-40B4-BE49-F238E27FC236}">
                <a16:creationId xmlns:a16="http://schemas.microsoft.com/office/drawing/2014/main" id="{664689E1-9F18-450D-BEED-0D70390113D8}"/>
              </a:ext>
            </a:extLst>
          </p:cNvPr>
          <p:cNvSpPr>
            <a:spLocks noGrp="1"/>
          </p:cNvSpPr>
          <p:nvPr>
            <p:ph type="ctrTitle"/>
          </p:nvPr>
        </p:nvSpPr>
        <p:spPr>
          <a:xfrm>
            <a:off x="4159261" y="477834"/>
            <a:ext cx="4808570" cy="784622"/>
          </a:xfrm>
        </p:spPr>
        <p:txBody>
          <a:bodyPr>
            <a:normAutofit fontScale="90000"/>
          </a:bodyPr>
          <a:lstStyle/>
          <a:p>
            <a:r>
              <a:rPr lang="es-ES" b="1" dirty="0">
                <a:solidFill>
                  <a:srgbClr val="0070C0"/>
                </a:solidFill>
              </a:rPr>
              <a:t>Tesorería</a:t>
            </a:r>
          </a:p>
        </p:txBody>
      </p:sp>
      <p:sp>
        <p:nvSpPr>
          <p:cNvPr id="10" name="CuadroTexto 9">
            <a:extLst>
              <a:ext uri="{FF2B5EF4-FFF2-40B4-BE49-F238E27FC236}">
                <a16:creationId xmlns:a16="http://schemas.microsoft.com/office/drawing/2014/main" id="{B72CF829-D2D5-489B-9C6F-49AE788F49C5}"/>
              </a:ext>
            </a:extLst>
          </p:cNvPr>
          <p:cNvSpPr txBox="1"/>
          <p:nvPr/>
        </p:nvSpPr>
        <p:spPr>
          <a:xfrm>
            <a:off x="4756558" y="1260964"/>
            <a:ext cx="7116966" cy="3170099"/>
          </a:xfrm>
          <a:prstGeom prst="rect">
            <a:avLst/>
          </a:prstGeom>
          <a:noFill/>
        </p:spPr>
        <p:txBody>
          <a:bodyPr wrap="square" rtlCol="0">
            <a:spAutoFit/>
          </a:bodyPr>
          <a:lstStyle/>
          <a:p>
            <a:pPr marL="342900" indent="-342900">
              <a:buAutoNum type="arabicPeriod"/>
            </a:pPr>
            <a:r>
              <a:rPr lang="es-ES" sz="2000" dirty="0"/>
              <a:t>Proceso cargue de archivos en la plataforma del banco.</a:t>
            </a:r>
          </a:p>
          <a:p>
            <a:pPr marL="342900" indent="-342900">
              <a:buAutoNum type="arabicPeriod"/>
            </a:pPr>
            <a:r>
              <a:rPr lang="es-ES" sz="2000" dirty="0"/>
              <a:t>Revisar soportes </a:t>
            </a:r>
          </a:p>
          <a:p>
            <a:pPr marL="342900" indent="-342900">
              <a:buFont typeface="Arial" panose="020B0604020202020204" pitchFamily="34" charset="0"/>
              <a:buChar char="•"/>
            </a:pPr>
            <a:r>
              <a:rPr lang="es-ES" sz="2000" dirty="0"/>
              <a:t>Soportes completos (Seguros de vida)</a:t>
            </a:r>
          </a:p>
          <a:p>
            <a:pPr marL="342900" indent="-342900">
              <a:buFont typeface="Arial" panose="020B0604020202020204" pitchFamily="34" charset="0"/>
              <a:buChar char="•"/>
            </a:pPr>
            <a:r>
              <a:rPr lang="es-ES" sz="2000" dirty="0"/>
              <a:t>Soportes apoyo Covid-19 </a:t>
            </a:r>
          </a:p>
          <a:p>
            <a:pPr marL="342900" indent="-342900" algn="just">
              <a:buFont typeface="Arial" panose="020B0604020202020204" pitchFamily="34" charset="0"/>
              <a:buChar char="•"/>
            </a:pPr>
            <a:r>
              <a:rPr lang="es-ES" sz="2000" dirty="0"/>
              <a:t>Adicionar siempre certificado cuenta bancaria</a:t>
            </a:r>
          </a:p>
          <a:p>
            <a:pPr marL="342900" indent="-342900">
              <a:buAutoNum type="arabicPeriod" startAt="3"/>
            </a:pPr>
            <a:r>
              <a:rPr lang="es-ES" sz="2000" dirty="0"/>
              <a:t>Pagos únicamente los martes y jueves</a:t>
            </a:r>
          </a:p>
          <a:p>
            <a:r>
              <a:rPr lang="es-ES" sz="2000" dirty="0"/>
              <a:t>      (Corte lunes medio día y miércoles medio día)</a:t>
            </a:r>
          </a:p>
          <a:p>
            <a:pPr marL="457200" indent="-457200">
              <a:buAutoNum type="arabicPeriod" startAt="4"/>
            </a:pPr>
            <a:r>
              <a:rPr lang="es-ES" sz="2000" dirty="0"/>
              <a:t>Pago Seguridad Social (reporte novedades)</a:t>
            </a:r>
          </a:p>
          <a:p>
            <a:pPr marL="457200" indent="-457200">
              <a:buAutoNum type="arabicPeriod" startAt="4"/>
            </a:pPr>
            <a:r>
              <a:rPr lang="es-ES" sz="2000" dirty="0"/>
              <a:t>Responsable caja menor y caja general (Legalizaciones y Reembolsos</a:t>
            </a:r>
          </a:p>
        </p:txBody>
      </p:sp>
      <p:sp>
        <p:nvSpPr>
          <p:cNvPr id="11" name="CuadroTexto 10">
            <a:extLst>
              <a:ext uri="{FF2B5EF4-FFF2-40B4-BE49-F238E27FC236}">
                <a16:creationId xmlns:a16="http://schemas.microsoft.com/office/drawing/2014/main" id="{745754DB-DD35-4451-BF2F-E4D7E4FEC0A2}"/>
              </a:ext>
            </a:extLst>
          </p:cNvPr>
          <p:cNvSpPr txBox="1"/>
          <p:nvPr/>
        </p:nvSpPr>
        <p:spPr>
          <a:xfrm>
            <a:off x="4995922" y="4464619"/>
            <a:ext cx="4550749" cy="1754326"/>
          </a:xfrm>
          <a:prstGeom prst="rect">
            <a:avLst/>
          </a:prstGeom>
          <a:noFill/>
        </p:spPr>
        <p:txBody>
          <a:bodyPr wrap="square" rtlCol="0">
            <a:spAutoFit/>
          </a:bodyPr>
          <a:lstStyle/>
          <a:p>
            <a:r>
              <a:rPr lang="es-ES" b="1" dirty="0">
                <a:solidFill>
                  <a:srgbClr val="FF0000"/>
                </a:solidFill>
              </a:rPr>
              <a:t>Para tener en cuenta:</a:t>
            </a:r>
          </a:p>
          <a:p>
            <a:pPr marL="342900" indent="-342900">
              <a:buAutoNum type="arabicPeriod"/>
            </a:pPr>
            <a:r>
              <a:rPr lang="es-ES" dirty="0"/>
              <a:t>Todos los pagos deben estar soportados </a:t>
            </a:r>
          </a:p>
          <a:p>
            <a:pPr marL="342900" indent="-342900" algn="just">
              <a:buAutoNum type="arabicPeriod"/>
            </a:pPr>
            <a:r>
              <a:rPr lang="es-ES" dirty="0"/>
              <a:t>Caja menor (</a:t>
            </a:r>
            <a:r>
              <a:rPr lang="es-CO" dirty="0"/>
              <a:t>Resoluciones No. 0023 del 13 de junio de 2012 y No. 082 del 19 de enero de 2018</a:t>
            </a:r>
            <a:r>
              <a:rPr lang="es-ES" dirty="0"/>
              <a:t>)</a:t>
            </a:r>
          </a:p>
          <a:p>
            <a:endParaRPr lang="es-ES" dirty="0"/>
          </a:p>
        </p:txBody>
      </p:sp>
      <p:pic>
        <p:nvPicPr>
          <p:cNvPr id="7" name="Imagen 6">
            <a:extLst>
              <a:ext uri="{FF2B5EF4-FFF2-40B4-BE49-F238E27FC236}">
                <a16:creationId xmlns:a16="http://schemas.microsoft.com/office/drawing/2014/main" id="{F71752CB-6523-4F6B-84C5-77DF1DEF283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9976" y="210074"/>
            <a:ext cx="1063275" cy="89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736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801D057-0F78-446D-9D88-846C05BB07D1}"/>
              </a:ext>
            </a:extLst>
          </p:cNvPr>
          <p:cNvSpPr>
            <a:spLocks noGrp="1"/>
          </p:cNvSpPr>
          <p:nvPr>
            <p:ph idx="1"/>
          </p:nvPr>
        </p:nvSpPr>
        <p:spPr>
          <a:xfrm>
            <a:off x="5796793" y="1950428"/>
            <a:ext cx="5757950" cy="3460471"/>
          </a:xfrm>
        </p:spPr>
        <p:txBody>
          <a:bodyPr>
            <a:normAutofit fontScale="77500" lnSpcReduction="20000"/>
          </a:bodyPr>
          <a:lstStyle/>
          <a:p>
            <a:pPr marL="0" lvl="0" indent="0" algn="just" defTabSz="457200">
              <a:lnSpc>
                <a:spcPct val="100000"/>
              </a:lnSpc>
              <a:spcAft>
                <a:spcPts val="1000"/>
              </a:spcAft>
              <a:buNone/>
            </a:pPr>
            <a:r>
              <a:rPr lang="es-CO" dirty="0">
                <a:solidFill>
                  <a:schemeClr val="tx1"/>
                </a:solidFill>
              </a:rPr>
              <a:t>1. Máximo al siguiente día de la reunión, el acta debe estar lista para firma de Presidencia. </a:t>
            </a:r>
            <a:endParaRPr lang="es-ES" dirty="0">
              <a:solidFill>
                <a:schemeClr val="tx1"/>
              </a:solidFill>
            </a:endParaRPr>
          </a:p>
          <a:p>
            <a:pPr marL="0" lvl="0" indent="0" algn="just" defTabSz="457200">
              <a:lnSpc>
                <a:spcPct val="100000"/>
              </a:lnSpc>
              <a:spcAft>
                <a:spcPts val="1000"/>
              </a:spcAft>
              <a:buNone/>
            </a:pPr>
            <a:r>
              <a:rPr lang="es-CO" dirty="0">
                <a:solidFill>
                  <a:schemeClr val="tx1"/>
                </a:solidFill>
              </a:rPr>
              <a:t>2. Se debe remitir al SENA para firma de la Secretaria General o los Directores de Área según sea el caso.</a:t>
            </a:r>
            <a:endParaRPr lang="es-ES" dirty="0">
              <a:solidFill>
                <a:schemeClr val="tx1"/>
              </a:solidFill>
            </a:endParaRPr>
          </a:p>
          <a:p>
            <a:pPr marL="0" indent="0" algn="just" defTabSz="457200">
              <a:lnSpc>
                <a:spcPct val="100000"/>
              </a:lnSpc>
              <a:buNone/>
            </a:pPr>
            <a:r>
              <a:rPr lang="es-CO" dirty="0">
                <a:solidFill>
                  <a:schemeClr val="tx1"/>
                </a:solidFill>
              </a:rPr>
              <a:t>3. Archivar digitalmente en la carpeta del área a que corresponde, numerada e indicando la fecha de la reunión,</a:t>
            </a:r>
          </a:p>
          <a:p>
            <a:pPr marL="0" indent="0" algn="just" defTabSz="457200">
              <a:lnSpc>
                <a:spcPct val="100000"/>
              </a:lnSpc>
              <a:buNone/>
            </a:pPr>
            <a:r>
              <a:rPr lang="es-CO" dirty="0">
                <a:solidFill>
                  <a:schemeClr val="tx1"/>
                </a:solidFill>
              </a:rPr>
              <a:t>4. Realizar seguimiento a compromisos de las reuniones con los Directores de Área </a:t>
            </a:r>
          </a:p>
          <a:p>
            <a:pPr marL="0" indent="0" algn="just" defTabSz="457200">
              <a:lnSpc>
                <a:spcPct val="100000"/>
              </a:lnSpc>
              <a:buNone/>
            </a:pPr>
            <a:endParaRPr lang="es-ES" dirty="0">
              <a:solidFill>
                <a:schemeClr val="tx1"/>
              </a:solidFill>
            </a:endParaRPr>
          </a:p>
        </p:txBody>
      </p:sp>
      <p:sp>
        <p:nvSpPr>
          <p:cNvPr id="4" name="Título 1">
            <a:extLst>
              <a:ext uri="{FF2B5EF4-FFF2-40B4-BE49-F238E27FC236}">
                <a16:creationId xmlns:a16="http://schemas.microsoft.com/office/drawing/2014/main" id="{8C4A72DA-B0F8-4B47-BCFC-790883CFB79F}"/>
              </a:ext>
            </a:extLst>
          </p:cNvPr>
          <p:cNvSpPr>
            <a:spLocks noGrp="1"/>
          </p:cNvSpPr>
          <p:nvPr>
            <p:ph type="title"/>
          </p:nvPr>
        </p:nvSpPr>
        <p:spPr>
          <a:xfrm>
            <a:off x="3290162" y="413733"/>
            <a:ext cx="6343756" cy="1033368"/>
          </a:xfrm>
        </p:spPr>
        <p:txBody>
          <a:bodyPr>
            <a:normAutofit fontScale="90000"/>
          </a:bodyPr>
          <a:lstStyle/>
          <a:p>
            <a:r>
              <a:rPr lang="es-ES" sz="7200" b="1" dirty="0">
                <a:solidFill>
                  <a:srgbClr val="0070C0"/>
                </a:solidFill>
              </a:rPr>
              <a:t>Control Actas </a:t>
            </a:r>
          </a:p>
        </p:txBody>
      </p:sp>
      <p:pic>
        <p:nvPicPr>
          <p:cNvPr id="5" name="Imagen 1">
            <a:extLst>
              <a:ext uri="{FF2B5EF4-FFF2-40B4-BE49-F238E27FC236}">
                <a16:creationId xmlns:a16="http://schemas.microsoft.com/office/drawing/2014/main" id="{51FB9DFE-6BBD-484C-8C8F-BCD27B6CD3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2408" y="141181"/>
            <a:ext cx="24574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Cómo hacer una lista de tareas que te ayude a ser más productivo">
            <a:extLst>
              <a:ext uri="{FF2B5EF4-FFF2-40B4-BE49-F238E27FC236}">
                <a16:creationId xmlns:a16="http://schemas.microsoft.com/office/drawing/2014/main" id="{1CCCE9EB-9CF5-404A-B4CA-BE7524F7CB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913" y="2012649"/>
            <a:ext cx="3590226" cy="2393484"/>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43205E1E-881A-4B1A-9D47-06D4C2631AFE}"/>
              </a:ext>
            </a:extLst>
          </p:cNvPr>
          <p:cNvSpPr txBox="1"/>
          <p:nvPr/>
        </p:nvSpPr>
        <p:spPr>
          <a:xfrm>
            <a:off x="393976" y="4650344"/>
            <a:ext cx="5033701" cy="1754326"/>
          </a:xfrm>
          <a:prstGeom prst="rect">
            <a:avLst/>
          </a:prstGeom>
          <a:noFill/>
        </p:spPr>
        <p:txBody>
          <a:bodyPr wrap="square" rtlCol="0">
            <a:spAutoFit/>
          </a:bodyPr>
          <a:lstStyle/>
          <a:p>
            <a:r>
              <a:rPr lang="es-ES" b="1" dirty="0">
                <a:solidFill>
                  <a:srgbClr val="FF0000"/>
                </a:solidFill>
              </a:rPr>
              <a:t>Para tener en cuenta:</a:t>
            </a:r>
          </a:p>
          <a:p>
            <a:pPr algn="just"/>
            <a:r>
              <a:rPr lang="es-ES" b="0" i="0" dirty="0">
                <a:effectLst/>
                <a:latin typeface="Google Sans"/>
              </a:rPr>
              <a:t>Actas reuniones de Relacionamiento Sindical Regio</a:t>
            </a:r>
            <a:r>
              <a:rPr lang="es-ES" dirty="0">
                <a:latin typeface="Google Sans"/>
              </a:rPr>
              <a:t>nal con participación de la Junta Nacional</a:t>
            </a:r>
            <a:endParaRPr lang="es-ES" b="0" i="0" dirty="0">
              <a:effectLst/>
              <a:latin typeface="Google Sans"/>
            </a:endParaRPr>
          </a:p>
          <a:p>
            <a:pPr marL="285750" indent="-285750" algn="just">
              <a:buFont typeface="Arial" panose="020B0604020202020204" pitchFamily="34" charset="0"/>
              <a:buChar char="•"/>
            </a:pPr>
            <a:r>
              <a:rPr lang="es-ES" dirty="0">
                <a:latin typeface="Google Sans"/>
              </a:rPr>
              <a:t>NO firmar hasta que el acta tenga el </a:t>
            </a:r>
            <a:r>
              <a:rPr lang="es-ES" dirty="0" err="1">
                <a:latin typeface="Google Sans"/>
              </a:rPr>
              <a:t>VoBo</a:t>
            </a:r>
            <a:r>
              <a:rPr lang="es-ES" dirty="0">
                <a:latin typeface="Google Sans"/>
              </a:rPr>
              <a:t> de la Junta Nacional</a:t>
            </a:r>
          </a:p>
          <a:p>
            <a:pPr marL="285750" indent="-285750">
              <a:buFont typeface="Arial" panose="020B0604020202020204" pitchFamily="34" charset="0"/>
              <a:buChar char="•"/>
            </a:pPr>
            <a:endParaRPr lang="es-ES" dirty="0"/>
          </a:p>
        </p:txBody>
      </p:sp>
      <p:pic>
        <p:nvPicPr>
          <p:cNvPr id="8" name="Imagen 7">
            <a:extLst>
              <a:ext uri="{FF2B5EF4-FFF2-40B4-BE49-F238E27FC236}">
                <a16:creationId xmlns:a16="http://schemas.microsoft.com/office/drawing/2014/main" id="{9C367C92-E4AC-4C85-AAEB-DE40DFAE93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9976" y="210074"/>
            <a:ext cx="1063275" cy="89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431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B736BB-BDBC-4367-A003-C8659A0DF42D}"/>
              </a:ext>
            </a:extLst>
          </p:cNvPr>
          <p:cNvSpPr>
            <a:spLocks noGrp="1"/>
          </p:cNvSpPr>
          <p:nvPr>
            <p:ph type="title"/>
          </p:nvPr>
        </p:nvSpPr>
        <p:spPr>
          <a:xfrm>
            <a:off x="1734843" y="946433"/>
            <a:ext cx="10058400" cy="1033368"/>
          </a:xfrm>
        </p:spPr>
        <p:txBody>
          <a:bodyPr>
            <a:normAutofit fontScale="90000"/>
          </a:bodyPr>
          <a:lstStyle/>
          <a:p>
            <a:r>
              <a:rPr lang="es-ES" sz="7200" b="1" dirty="0">
                <a:solidFill>
                  <a:srgbClr val="0070C0"/>
                </a:solidFill>
              </a:rPr>
              <a:t>Relacionamiento Sindical</a:t>
            </a:r>
          </a:p>
        </p:txBody>
      </p:sp>
      <p:pic>
        <p:nvPicPr>
          <p:cNvPr id="4" name="Imagen 1">
            <a:extLst>
              <a:ext uri="{FF2B5EF4-FFF2-40B4-BE49-F238E27FC236}">
                <a16:creationId xmlns:a16="http://schemas.microsoft.com/office/drawing/2014/main" id="{1D32AC86-6642-458F-B313-2EAFF7F68F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1740" y="165539"/>
            <a:ext cx="2457450"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Un esquema de reuniones que si funciona! – Manolo Alvarez: Blog">
            <a:extLst>
              <a:ext uri="{FF2B5EF4-FFF2-40B4-BE49-F238E27FC236}">
                <a16:creationId xmlns:a16="http://schemas.microsoft.com/office/drawing/2014/main" id="{270665BD-90BB-4162-906A-8AB6F2CA9619}"/>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60127" y="1979801"/>
            <a:ext cx="3263318" cy="3263318"/>
          </a:xfrm>
          <a:prstGeom prst="rect">
            <a:avLst/>
          </a:prstGeom>
          <a:noFill/>
          <a:extLst>
            <a:ext uri="{909E8E84-426E-40DD-AFC4-6F175D3DCCD1}">
              <a14:hiddenFill xmlns:a14="http://schemas.microsoft.com/office/drawing/2010/main">
                <a:solidFill>
                  <a:srgbClr val="FFFFFF"/>
                </a:solidFill>
              </a14:hiddenFill>
            </a:ext>
          </a:extLst>
        </p:spPr>
      </p:pic>
      <p:sp>
        <p:nvSpPr>
          <p:cNvPr id="6" name="CuadroTexto 5">
            <a:extLst>
              <a:ext uri="{FF2B5EF4-FFF2-40B4-BE49-F238E27FC236}">
                <a16:creationId xmlns:a16="http://schemas.microsoft.com/office/drawing/2014/main" id="{9376233F-EC77-431A-9482-20B7F08B2DC0}"/>
              </a:ext>
            </a:extLst>
          </p:cNvPr>
          <p:cNvSpPr txBox="1"/>
          <p:nvPr/>
        </p:nvSpPr>
        <p:spPr>
          <a:xfrm>
            <a:off x="499138" y="1756032"/>
            <a:ext cx="7361346" cy="2246769"/>
          </a:xfrm>
          <a:prstGeom prst="rect">
            <a:avLst/>
          </a:prstGeom>
          <a:noFill/>
        </p:spPr>
        <p:txBody>
          <a:bodyPr wrap="square" rtlCol="0">
            <a:spAutoFit/>
          </a:bodyPr>
          <a:lstStyle/>
          <a:p>
            <a:pPr marL="342900" indent="-342900">
              <a:buAutoNum type="arabicPeriod"/>
            </a:pPr>
            <a:r>
              <a:rPr lang="es-ES" sz="2000" dirty="0"/>
              <a:t>Control y seguimiento a los compromisos.</a:t>
            </a:r>
          </a:p>
          <a:p>
            <a:pPr marL="342900" indent="-342900">
              <a:buFont typeface="Arial" panose="020B0604020202020204" pitchFamily="34" charset="0"/>
              <a:buChar char="•"/>
            </a:pPr>
            <a:r>
              <a:rPr lang="es-ES" sz="2000" dirty="0"/>
              <a:t>Construcción de la agenda de las reuniones (insumos organizados)</a:t>
            </a:r>
          </a:p>
          <a:p>
            <a:pPr marL="342900" indent="-342900">
              <a:buFont typeface="Arial" panose="020B0604020202020204" pitchFamily="34" charset="0"/>
              <a:buChar char="•"/>
            </a:pPr>
            <a:r>
              <a:rPr lang="es-ES" sz="2000" dirty="0"/>
              <a:t>Detalle del caso </a:t>
            </a:r>
          </a:p>
          <a:p>
            <a:pPr marL="342900" indent="-342900">
              <a:buFont typeface="Arial" panose="020B0604020202020204" pitchFamily="34" charset="0"/>
              <a:buChar char="•"/>
            </a:pPr>
            <a:r>
              <a:rPr lang="es-ES" sz="2000" dirty="0"/>
              <a:t>Seguimiento compromisos (matriz, carpeta por fecha de reunión )</a:t>
            </a:r>
          </a:p>
          <a:p>
            <a:pPr marL="342900" indent="-342900">
              <a:buFont typeface="Arial" panose="020B0604020202020204" pitchFamily="34" charset="0"/>
              <a:buChar char="•"/>
            </a:pPr>
            <a:r>
              <a:rPr lang="es-ES" sz="2000" dirty="0"/>
              <a:t>Retroalimentación por parte de las Subdirectivas </a:t>
            </a:r>
          </a:p>
          <a:p>
            <a:pPr marL="342900" indent="-342900">
              <a:buFont typeface="Arial" panose="020B0604020202020204" pitchFamily="34" charset="0"/>
              <a:buChar char="•"/>
            </a:pPr>
            <a:r>
              <a:rPr lang="es-ES" sz="2000" dirty="0"/>
              <a:t>Seguimiento a la regional </a:t>
            </a:r>
          </a:p>
          <a:p>
            <a:r>
              <a:rPr lang="es-ES" sz="2000" dirty="0"/>
              <a:t>2.   Llevar control de las actas y su archivo digital</a:t>
            </a:r>
          </a:p>
        </p:txBody>
      </p:sp>
      <p:sp>
        <p:nvSpPr>
          <p:cNvPr id="5" name="CuadroTexto 4">
            <a:extLst>
              <a:ext uri="{FF2B5EF4-FFF2-40B4-BE49-F238E27FC236}">
                <a16:creationId xmlns:a16="http://schemas.microsoft.com/office/drawing/2014/main" id="{C2915E0D-CA18-4040-8678-2822678E4FF3}"/>
              </a:ext>
            </a:extLst>
          </p:cNvPr>
          <p:cNvSpPr txBox="1"/>
          <p:nvPr/>
        </p:nvSpPr>
        <p:spPr>
          <a:xfrm>
            <a:off x="429462" y="4088957"/>
            <a:ext cx="6203666" cy="2308324"/>
          </a:xfrm>
          <a:prstGeom prst="rect">
            <a:avLst/>
          </a:prstGeom>
          <a:noFill/>
        </p:spPr>
        <p:txBody>
          <a:bodyPr wrap="square" rtlCol="0">
            <a:spAutoFit/>
          </a:bodyPr>
          <a:lstStyle/>
          <a:p>
            <a:r>
              <a:rPr lang="es-ES" b="1" dirty="0">
                <a:solidFill>
                  <a:srgbClr val="FF0000"/>
                </a:solidFill>
              </a:rPr>
              <a:t>Para tener en cuenta:</a:t>
            </a:r>
          </a:p>
          <a:p>
            <a:r>
              <a:rPr lang="es-ES" b="0" i="0" dirty="0">
                <a:effectLst/>
                <a:latin typeface="Google Sans"/>
              </a:rPr>
              <a:t>Circular 2021-012 Seguimiento a Compromisos del Relacionamiento Sindical.</a:t>
            </a:r>
          </a:p>
          <a:p>
            <a:pPr marL="285750" indent="-285750">
              <a:buFont typeface="Arial" panose="020B0604020202020204" pitchFamily="34" charset="0"/>
              <a:buChar char="•"/>
            </a:pPr>
            <a:r>
              <a:rPr lang="es-ES" dirty="0">
                <a:latin typeface="Google Sans"/>
              </a:rPr>
              <a:t>Asiste Presidente de la Subdirectiva o Comité</a:t>
            </a:r>
          </a:p>
          <a:p>
            <a:pPr marL="285750" indent="-285750">
              <a:buFont typeface="Arial" panose="020B0604020202020204" pitchFamily="34" charset="0"/>
              <a:buChar char="•"/>
            </a:pPr>
            <a:r>
              <a:rPr lang="es-ES" dirty="0">
                <a:latin typeface="Google Sans"/>
              </a:rPr>
              <a:t>Una semana antes de la reunión –matriz actualizada-</a:t>
            </a:r>
          </a:p>
          <a:p>
            <a:pPr marL="285750" indent="-285750">
              <a:buFont typeface="Arial" panose="020B0604020202020204" pitchFamily="34" charset="0"/>
              <a:buChar char="•"/>
            </a:pPr>
            <a:r>
              <a:rPr lang="es-ES" dirty="0">
                <a:latin typeface="Google Sans"/>
              </a:rPr>
              <a:t>Si no hay respuesta -6 meses sin que se incluyan temas de esa Regional</a:t>
            </a:r>
          </a:p>
          <a:p>
            <a:pPr marL="285750" indent="-285750">
              <a:buFont typeface="Arial" panose="020B0604020202020204" pitchFamily="34" charset="0"/>
              <a:buChar char="•"/>
            </a:pPr>
            <a:endParaRPr lang="es-ES" dirty="0"/>
          </a:p>
        </p:txBody>
      </p:sp>
      <p:pic>
        <p:nvPicPr>
          <p:cNvPr id="7" name="Imagen 6">
            <a:extLst>
              <a:ext uri="{FF2B5EF4-FFF2-40B4-BE49-F238E27FC236}">
                <a16:creationId xmlns:a16="http://schemas.microsoft.com/office/drawing/2014/main" id="{BFE74F00-E6B9-474B-B891-961DEBF7CF7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9976" y="210074"/>
            <a:ext cx="1063275" cy="891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46627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1405</TotalTime>
  <Words>2528</Words>
  <Application>Microsoft Office PowerPoint</Application>
  <PresentationFormat>Panorámica</PresentationFormat>
  <Paragraphs>338</Paragraphs>
  <Slides>21</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21</vt:i4>
      </vt:variant>
    </vt:vector>
  </HeadingPairs>
  <TitlesOfParts>
    <vt:vector size="29" baseType="lpstr">
      <vt:lpstr>Arial</vt:lpstr>
      <vt:lpstr>Calibri</vt:lpstr>
      <vt:lpstr>Calibri Light</vt:lpstr>
      <vt:lpstr>Google Sans</vt:lpstr>
      <vt:lpstr>Tahoma</vt:lpstr>
      <vt:lpstr>Times New Roman</vt:lpstr>
      <vt:lpstr>Wingdings</vt:lpstr>
      <vt:lpstr>Tema de Office</vt:lpstr>
      <vt:lpstr>Presentación de PowerPoint</vt:lpstr>
      <vt:lpstr>Presentación de PowerPoint</vt:lpstr>
      <vt:lpstr>Presentación de PowerPoint</vt:lpstr>
      <vt:lpstr>Apoyo de los presidentes</vt:lpstr>
      <vt:lpstr>Presentación de PowerPoint</vt:lpstr>
      <vt:lpstr>Presentación de PowerPoint</vt:lpstr>
      <vt:lpstr>Tesorería</vt:lpstr>
      <vt:lpstr>Control Actas </vt:lpstr>
      <vt:lpstr>Relacionamiento Sindical</vt:lpstr>
      <vt:lpstr>Seguimiento Acuerdo Colectivo</vt:lpstr>
      <vt:lpstr>Administrativas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Johana PC</dc:creator>
  <cp:lastModifiedBy>Johana PC</cp:lastModifiedBy>
  <cp:revision>66</cp:revision>
  <dcterms:created xsi:type="dcterms:W3CDTF">2021-05-20T14:33:16Z</dcterms:created>
  <dcterms:modified xsi:type="dcterms:W3CDTF">2021-05-27T16:00:42Z</dcterms:modified>
</cp:coreProperties>
</file>