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4"/>
  </p:notesMasterIdLst>
  <p:sldIdLst>
    <p:sldId id="561" r:id="rId2"/>
    <p:sldId id="508" r:id="rId3"/>
    <p:sldId id="531" r:id="rId4"/>
    <p:sldId id="532" r:id="rId5"/>
    <p:sldId id="533" r:id="rId6"/>
    <p:sldId id="534" r:id="rId7"/>
    <p:sldId id="535" r:id="rId8"/>
    <p:sldId id="536" r:id="rId9"/>
    <p:sldId id="537" r:id="rId10"/>
    <p:sldId id="538" r:id="rId11"/>
    <p:sldId id="539" r:id="rId12"/>
    <p:sldId id="540" r:id="rId13"/>
    <p:sldId id="541" r:id="rId14"/>
    <p:sldId id="542" r:id="rId15"/>
    <p:sldId id="558" r:id="rId16"/>
    <p:sldId id="543" r:id="rId17"/>
    <p:sldId id="544" r:id="rId18"/>
    <p:sldId id="557" r:id="rId19"/>
    <p:sldId id="545" r:id="rId20"/>
    <p:sldId id="546" r:id="rId21"/>
    <p:sldId id="547" r:id="rId22"/>
    <p:sldId id="548" r:id="rId23"/>
    <p:sldId id="549" r:id="rId24"/>
    <p:sldId id="550" r:id="rId25"/>
    <p:sldId id="551" r:id="rId26"/>
    <p:sldId id="552" r:id="rId27"/>
    <p:sldId id="553" r:id="rId28"/>
    <p:sldId id="562" r:id="rId29"/>
    <p:sldId id="554" r:id="rId30"/>
    <p:sldId id="555" r:id="rId31"/>
    <p:sldId id="510" r:id="rId32"/>
    <p:sldId id="509" r:id="rId33"/>
    <p:sldId id="528" r:id="rId34"/>
    <p:sldId id="527" r:id="rId35"/>
    <p:sldId id="513" r:id="rId36"/>
    <p:sldId id="514" r:id="rId37"/>
    <p:sldId id="515" r:id="rId38"/>
    <p:sldId id="516" r:id="rId39"/>
    <p:sldId id="517" r:id="rId40"/>
    <p:sldId id="519" r:id="rId41"/>
    <p:sldId id="520" r:id="rId42"/>
    <p:sldId id="521" r:id="rId43"/>
    <p:sldId id="522" r:id="rId44"/>
    <p:sldId id="523" r:id="rId45"/>
    <p:sldId id="524" r:id="rId46"/>
    <p:sldId id="525" r:id="rId47"/>
    <p:sldId id="560" r:id="rId48"/>
    <p:sldId id="526" r:id="rId49"/>
    <p:sldId id="559" r:id="rId50"/>
    <p:sldId id="529" r:id="rId51"/>
    <p:sldId id="556" r:id="rId52"/>
    <p:sldId id="268" r:id="rId53"/>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3899" autoAdjust="0"/>
  </p:normalViewPr>
  <p:slideViewPr>
    <p:cSldViewPr snapToGrid="0" snapToObjects="1">
      <p:cViewPr varScale="1">
        <p:scale>
          <a:sx n="81" d="100"/>
          <a:sy n="81" d="100"/>
        </p:scale>
        <p:origin x="1498" y="62"/>
      </p:cViewPr>
      <p:guideLst>
        <p:guide orient="horz" pos="2160"/>
        <p:guide pos="2880"/>
      </p:guideLst>
    </p:cSldViewPr>
  </p:slideViewPr>
  <p:outlineViewPr>
    <p:cViewPr>
      <p:scale>
        <a:sx n="33" d="100"/>
        <a:sy n="33" d="100"/>
      </p:scale>
      <p:origin x="0" y="-18296"/>
    </p:cViewPr>
  </p:outlineViewPr>
  <p:notesTextViewPr>
    <p:cViewPr>
      <p:scale>
        <a:sx n="100" d="100"/>
        <a:sy n="100" d="100"/>
      </p:scale>
      <p:origin x="0" y="0"/>
    </p:cViewPr>
  </p:notesTextViewPr>
  <p:sorterViewPr>
    <p:cViewPr varScale="1">
      <p:scale>
        <a:sx n="1" d="1"/>
        <a:sy n="1" d="1"/>
      </p:scale>
      <p:origin x="0" y="-2919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0E12AE-BA62-E94C-A313-D2BA9A6EB297}" type="datetimeFigureOut">
              <a:rPr lang="es-ES" smtClean="0"/>
              <a:t>22/05/2021</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584034-48B5-8F44-BC80-5A0FADA0F4D0}" type="slidenum">
              <a:rPr lang="es-ES" smtClean="0"/>
              <a:t>‹Nº›</a:t>
            </a:fld>
            <a:endParaRPr lang="es-ES"/>
          </a:p>
        </p:txBody>
      </p:sp>
    </p:spTree>
    <p:extLst>
      <p:ext uri="{BB962C8B-B14F-4D97-AF65-F5344CB8AC3E}">
        <p14:creationId xmlns:p14="http://schemas.microsoft.com/office/powerpoint/2010/main" val="38640146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584034-48B5-8F44-BC80-5A0FADA0F4D0}" type="slidenum">
              <a:rPr lang="es-ES" smtClean="0"/>
              <a:t>12</a:t>
            </a:fld>
            <a:endParaRPr lang="es-ES"/>
          </a:p>
        </p:txBody>
      </p:sp>
    </p:spTree>
    <p:extLst>
      <p:ext uri="{BB962C8B-B14F-4D97-AF65-F5344CB8AC3E}">
        <p14:creationId xmlns:p14="http://schemas.microsoft.com/office/powerpoint/2010/main" val="12258193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b="1" kern="1200" dirty="0">
                <a:solidFill>
                  <a:schemeClr val="tx1"/>
                </a:solidFill>
                <a:effectLst/>
                <a:latin typeface="+mn-lt"/>
                <a:ea typeface="+mn-ea"/>
                <a:cs typeface="+mn-cs"/>
              </a:rPr>
              <a:t>CAPITULO XV</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DEL FISCAL</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ARTÍCULO 42º</a:t>
            </a:r>
            <a:r>
              <a:rPr lang="es-ES" sz="1200" kern="1200" dirty="0">
                <a:solidFill>
                  <a:schemeClr val="tx1"/>
                </a:solidFill>
                <a:effectLst/>
                <a:latin typeface="+mn-lt"/>
                <a:ea typeface="+mn-ea"/>
                <a:cs typeface="+mn-cs"/>
              </a:rPr>
              <a:t>. Son funciones y obligaciones del Fiscal: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a. Velar porque los actos de la Asamblea General, la Junta Directiva Nacional y los Comités se ajusten a las prescripciones legales, estatutarias, reglamentarias y a los principios sindicales.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b. Ejercer el control de las operaciones que se celebren por cuenta del sindicato, cerciorándose que estén conformes con los estatutos, las disposiciones legales, las determinaciones de la Asamblea General, de la Junta Directiva Nacional o de la Presidencia.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c. Velar por el estricto cumpliendo de las obligaciones, deberes y derechos de los afiliados.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d. Hacer llamados de atención a los afiliados por el incumplimiento de sus obligaciones consagradas en los estatutos y reglamentos.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e. Conocer los reclamos que presenten los afiliados en relación con la violación de sus derechos sindicales y estatutarios, transmitirlos y solicitar los correctivos por el conducto regular y con la debida oportunidad.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f. Verificar la lista de afiliados o delegados plenos para participar en la Asamblea General.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g. Velar porque se lleve regularmente la contabilidad de la organización sindical de acuerdo con las disposiciones legales y estatutarias.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h. Velar porque se lleven las actas de Asamblea General, Junta Directiva Nacional y de los diversos comités.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i. Velar porque se conserve debidamente la correspondencia y los comprobantes de contabilidad.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j. Llevar a cabo una revisión permanente de los libros y documentos de contabilidad, con el fin de determinar la corrección de los datos que ellos reflejen.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k. Practicar arqueos de los fondos, inventarios periódicos de los muebles y enseres y de almacenes, con el fin de cerciorarse de la existencia física de estos activos, de su mejor conservación y seguridad.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l. Solicitar los informes que sean necesarios para establecer su control permanente sobre los valores sociales del sindicato.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m. Dar su concepto acerca de todos los asuntos que se sometan a su consideración por la Asamblea General o por la Junta Directiva Nacional.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n. Visar las cuentas de gastos incluidos en el presupuesto y las de aquellos que puedan ser ordenados por la Asamblea General o por la Junta Directiva Nacional.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o. Refrendar las cuentas que deba rendir el Tesorero si las encontrare correctas, e informar sobre las irregularidades que encuentre en las mismas.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p. Controlar las actividades del Sindicato e informar a la Junta Directiva Nacional de las faltas que encontrare a fin de que esta las enmiende y si no fuere atendido por la Junta Directiva podrá pedir convocatoria extraordinaria de Asamblea General.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q. Informar a la Junta Directiva Nacional acerca de toda violación de los Estatutos.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r. Presentar informe a la Asamblea Nacional de Delegados y a la Junta Directiva Nacional sobre todos los aspectos que han sido objeto de su gestión.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s. Emitir conceptos en caso de expulsión de los afiliados. Este concepto formará parte de la respectiva documentación que debe presentar la Junta Directiva Nacional a la Asamblea General de Delegados. </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endParaRPr lang="es-CO" dirty="0"/>
          </a:p>
        </p:txBody>
      </p:sp>
      <p:sp>
        <p:nvSpPr>
          <p:cNvPr id="4" name="Marcador de número de diapositiva 3"/>
          <p:cNvSpPr>
            <a:spLocks noGrp="1"/>
          </p:cNvSpPr>
          <p:nvPr>
            <p:ph type="sldNum" sz="quarter" idx="10"/>
          </p:nvPr>
        </p:nvSpPr>
        <p:spPr/>
        <p:txBody>
          <a:bodyPr/>
          <a:lstStyle/>
          <a:p>
            <a:fld id="{2B584034-48B5-8F44-BC80-5A0FADA0F4D0}" type="slidenum">
              <a:rPr lang="es-ES" smtClean="0"/>
              <a:t>21</a:t>
            </a:fld>
            <a:endParaRPr lang="es-ES"/>
          </a:p>
        </p:txBody>
      </p:sp>
    </p:spTree>
    <p:extLst>
      <p:ext uri="{BB962C8B-B14F-4D97-AF65-F5344CB8AC3E}">
        <p14:creationId xmlns:p14="http://schemas.microsoft.com/office/powerpoint/2010/main" val="15764797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b="1" kern="1200" dirty="0">
                <a:solidFill>
                  <a:schemeClr val="tx1"/>
                </a:solidFill>
                <a:effectLst/>
                <a:latin typeface="+mn-lt"/>
                <a:ea typeface="+mn-ea"/>
                <a:cs typeface="+mn-cs"/>
              </a:rPr>
              <a:t>CAPITULO XV</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DEL FISCAL</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ARTÍCULO 42º</a:t>
            </a:r>
            <a:r>
              <a:rPr lang="es-ES" sz="1200" kern="1200" dirty="0">
                <a:solidFill>
                  <a:schemeClr val="tx1"/>
                </a:solidFill>
                <a:effectLst/>
                <a:latin typeface="+mn-lt"/>
                <a:ea typeface="+mn-ea"/>
                <a:cs typeface="+mn-cs"/>
              </a:rPr>
              <a:t>. Son funciones y obligaciones del Fiscal: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a. Velar porque los actos de la Asamblea General, la Junta Directiva Nacional y los Comités se ajusten a las prescripciones legales, estatutarias, reglamentarias y a los principios sindicales.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b. Ejercer el control de las operaciones que se celebren por cuenta del sindicato, cerciorándose que estén conformes con los estatutos, las disposiciones legales, las determinaciones de la Asamblea General, de la Junta Directiva Nacional o de la Presidencia.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c. Velar por el estricto cumpliendo de las obligaciones, deberes y derechos de los afiliados.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d. Hacer llamados de atención a los afiliados por el incumplimiento de sus obligaciones consagradas en los estatutos y reglamentos.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e. Conocer los reclamos que presenten los afiliados en relación con la violación de sus derechos sindicales y estatutarios, transmitirlos y solicitar los correctivos por el conducto regular y con la debida oportunidad.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f. Verificar la lista de afiliados o delegados plenos para participar en la Asamblea General.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g. Velar porque se lleve regularmente la contabilidad de la organización sindical de acuerdo con las disposiciones legales y estatutarias.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h. Velar porque se lleven las actas de Asamblea General, Junta Directiva Nacional y de los diversos comités.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i. Velar porque se conserve debidamente la correspondencia y los comprobantes de contabilidad.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j. Llevar a cabo una revisión permanente de los libros y documentos de contabilidad, con el fin de determinar la corrección de los datos que ellos reflejen.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k. Practicar arqueos de los fondos, inventarios periódicos de los muebles y enseres y de almacenes, con el fin de cerciorarse de la existencia física de estos activos, de su mejor conservación y seguridad.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l. Solicitar los informes que sean necesarios para establecer su control permanente sobre los valores sociales del sindicato.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m. Dar su concepto acerca de todos los asuntos que se sometan a su consideración por la Asamblea General o por la Junta Directiva Nacional.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n. Visar las cuentas de gastos incluidos en el presupuesto y las de aquellos que puedan ser ordenados por la Asamblea General o por la Junta Directiva Nacional.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o. Refrendar las cuentas que deba rendir el Tesorero si las encontrare correctas, e informar sobre las irregularidades que encuentre en las mismas.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p. Controlar las actividades del Sindicato e informar a la Junta Directiva Nacional de las faltas que encontrare a fin de que esta las enmiende y si no fuere atendido por la Junta Directiva podrá pedir convocatoria extraordinaria de Asamblea General.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q. Informar a la Junta Directiva Nacional acerca de toda violación de los Estatutos.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r. Presentar informe a la Asamblea Nacional de Delegados y a la Junta Directiva Nacional sobre todos los aspectos que han sido objeto de su gestión.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s. Emitir conceptos en caso de expulsión de los afiliados. Este concepto formará parte de la respectiva documentación que debe presentar la Junta Directiva Nacional a la Asamblea General de Delegados. </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 </a:t>
            </a:r>
            <a:endParaRPr lang="es-CO" sz="1200" kern="1200">
              <a:solidFill>
                <a:schemeClr val="tx1"/>
              </a:solidFill>
              <a:effectLst/>
              <a:latin typeface="+mn-lt"/>
              <a:ea typeface="+mn-ea"/>
              <a:cs typeface="+mn-cs"/>
            </a:endParaRPr>
          </a:p>
          <a:p>
            <a:endParaRPr lang="es-CO" dirty="0"/>
          </a:p>
        </p:txBody>
      </p:sp>
      <p:sp>
        <p:nvSpPr>
          <p:cNvPr id="4" name="Marcador de número de diapositiva 3"/>
          <p:cNvSpPr>
            <a:spLocks noGrp="1"/>
          </p:cNvSpPr>
          <p:nvPr>
            <p:ph type="sldNum" sz="quarter" idx="10"/>
          </p:nvPr>
        </p:nvSpPr>
        <p:spPr/>
        <p:txBody>
          <a:bodyPr/>
          <a:lstStyle/>
          <a:p>
            <a:fld id="{2B584034-48B5-8F44-BC80-5A0FADA0F4D0}" type="slidenum">
              <a:rPr lang="es-ES" smtClean="0"/>
              <a:t>22</a:t>
            </a:fld>
            <a:endParaRPr lang="es-ES"/>
          </a:p>
        </p:txBody>
      </p:sp>
    </p:spTree>
    <p:extLst>
      <p:ext uri="{BB962C8B-B14F-4D97-AF65-F5344CB8AC3E}">
        <p14:creationId xmlns:p14="http://schemas.microsoft.com/office/powerpoint/2010/main" val="41471499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b="1" kern="1200" dirty="0">
                <a:solidFill>
                  <a:schemeClr val="tx1"/>
                </a:solidFill>
                <a:effectLst/>
                <a:latin typeface="+mn-lt"/>
                <a:ea typeface="+mn-ea"/>
                <a:cs typeface="+mn-cs"/>
              </a:rPr>
              <a:t>CAPITULO XV</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DEL FISCAL</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ARTÍCULO 42º</a:t>
            </a:r>
            <a:r>
              <a:rPr lang="es-ES" sz="1200" kern="1200" dirty="0">
                <a:solidFill>
                  <a:schemeClr val="tx1"/>
                </a:solidFill>
                <a:effectLst/>
                <a:latin typeface="+mn-lt"/>
                <a:ea typeface="+mn-ea"/>
                <a:cs typeface="+mn-cs"/>
              </a:rPr>
              <a:t>. Son funciones y obligaciones del Fiscal: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a. Velar porque los actos de la Asamblea General, la Junta Directiva Nacional y los Comités se ajusten a las prescripciones legales, estatutarias, reglamentarias y a los principios sindicales.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b. Ejercer el control de las operaciones que se celebren por cuenta del sindicato, cerciorándose que estén conformes con los estatutos, las disposiciones legales, las determinaciones de la Asamblea General, de la Junta Directiva Nacional o de la Presidencia.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c. Velar por el estricto cumpliendo de las obligaciones, deberes y derechos de los afiliados.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d. Hacer llamados de atención a los afiliados por el incumplimiento de sus obligaciones consagradas en los estatutos y reglamentos.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e. Conocer los reclamos que presenten los afiliados en relación con la violación de sus derechos sindicales y estatutarios, transmitirlos y solicitar los correctivos por el conducto regular y con la debida oportunidad.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f. Verificar la lista de afiliados o delegados plenos para participar en la Asamblea General.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g. Velar porque se lleve regularmente la contabilidad de la organización sindical de acuerdo con las disposiciones legales y estatutarias.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h. Velar porque se lleven las actas de Asamblea General, Junta Directiva Nacional y de los diversos comités.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i. Velar porque se conserve debidamente la correspondencia y los comprobantes de contabilidad.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j. Llevar a cabo una revisión permanente de los libros y documentos de contabilidad, con el fin de determinar la corrección de los datos que ellos reflejen.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k. Practicar arqueos de los fondos, inventarios periódicos de los muebles y enseres y de almacenes, con el fin de cerciorarse de la existencia física de estos activos, de su mejor conservación y seguridad.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l. Solicitar los informes que sean necesarios para establecer su control permanente sobre los valores sociales del sindicato.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m. Dar su concepto acerca de todos los asuntos que se sometan a su consideración por la Asamblea General o por la Junta Directiva Nacional.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n. Visar las cuentas de gastos incluidos en el presupuesto y las de aquellos que puedan ser ordenados por la Asamblea General o por la Junta Directiva Nacional.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o. Refrendar las cuentas que deba rendir el Tesorero si las encontrare correctas, e informar sobre las irregularidades que encuentre en las mismas.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p. Controlar las actividades del Sindicato e informar a la Junta Directiva Nacional de las faltas que encontrare a fin de que esta las enmiende y si no fuere atendido por la Junta Directiva podrá pedir convocatoria extraordinaria de Asamblea General.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q. Informar a la Junta Directiva Nacional acerca de toda violación de los Estatutos.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r. Presentar informe a la Asamblea Nacional de Delegados y a la Junta Directiva Nacional sobre todos los aspectos que han sido objeto de su gestión.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s. Emitir conceptos en caso de expulsión de los afiliados. Este concepto formará parte de la respectiva documentación que debe presentar la Junta Directiva Nacional a la Asamblea General de Delegados. </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 </a:t>
            </a:r>
            <a:endParaRPr lang="es-CO" sz="1200" kern="1200">
              <a:solidFill>
                <a:schemeClr val="tx1"/>
              </a:solidFill>
              <a:effectLst/>
              <a:latin typeface="+mn-lt"/>
              <a:ea typeface="+mn-ea"/>
              <a:cs typeface="+mn-cs"/>
            </a:endParaRPr>
          </a:p>
          <a:p>
            <a:endParaRPr lang="es-CO" dirty="0"/>
          </a:p>
        </p:txBody>
      </p:sp>
      <p:sp>
        <p:nvSpPr>
          <p:cNvPr id="4" name="Marcador de número de diapositiva 3"/>
          <p:cNvSpPr>
            <a:spLocks noGrp="1"/>
          </p:cNvSpPr>
          <p:nvPr>
            <p:ph type="sldNum" sz="quarter" idx="10"/>
          </p:nvPr>
        </p:nvSpPr>
        <p:spPr/>
        <p:txBody>
          <a:bodyPr/>
          <a:lstStyle/>
          <a:p>
            <a:fld id="{2B584034-48B5-8F44-BC80-5A0FADA0F4D0}" type="slidenum">
              <a:rPr lang="es-ES" smtClean="0"/>
              <a:t>23</a:t>
            </a:fld>
            <a:endParaRPr lang="es-ES"/>
          </a:p>
        </p:txBody>
      </p:sp>
    </p:spTree>
    <p:extLst>
      <p:ext uri="{BB962C8B-B14F-4D97-AF65-F5344CB8AC3E}">
        <p14:creationId xmlns:p14="http://schemas.microsoft.com/office/powerpoint/2010/main" val="31381735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b="1" kern="1200" dirty="0">
                <a:solidFill>
                  <a:schemeClr val="tx1"/>
                </a:solidFill>
                <a:effectLst/>
                <a:latin typeface="+mn-lt"/>
                <a:ea typeface="+mn-ea"/>
                <a:cs typeface="+mn-cs"/>
              </a:rPr>
              <a:t>CAPITULO XV</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DEL FISCAL</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ARTÍCULO 42º</a:t>
            </a:r>
            <a:r>
              <a:rPr lang="es-ES" sz="1200" kern="1200" dirty="0">
                <a:solidFill>
                  <a:schemeClr val="tx1"/>
                </a:solidFill>
                <a:effectLst/>
                <a:latin typeface="+mn-lt"/>
                <a:ea typeface="+mn-ea"/>
                <a:cs typeface="+mn-cs"/>
              </a:rPr>
              <a:t>. Son funciones y obligaciones del Fiscal: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a. Velar porque los actos de la Asamblea General, la Junta Directiva Nacional y los Comités se ajusten a las prescripciones legales, estatutarias, reglamentarias y a los principios sindicales.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b. Ejercer el control de las operaciones que se celebren por cuenta del sindicato, cerciorándose que estén conformes con los estatutos, las disposiciones legales, las determinaciones de la Asamblea General, de la Junta Directiva Nacional o de la Presidencia.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c. Velar por el estricto cumpliendo de las obligaciones, deberes y derechos de los afiliados.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d. Hacer llamados de atención a los afiliados por el incumplimiento de sus obligaciones consagradas en los estatutos y reglamentos.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e. Conocer los reclamos que presenten los afiliados en relación con la violación de sus derechos sindicales y estatutarios, transmitirlos y solicitar los correctivos por el conducto regular y con la debida oportunidad.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f. Verificar la lista de afiliados o delegados plenos para participar en la Asamblea General.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g. Velar porque se lleve regularmente la contabilidad de la organización sindical de acuerdo con las disposiciones legales y estatutarias.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h. Velar porque se lleven las actas de Asamblea General, Junta Directiva Nacional y de los diversos comités.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i. Velar porque se conserve debidamente la correspondencia y los comprobantes de contabilidad.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j. Llevar a cabo una revisión permanente de los libros y documentos de contabilidad, con el fin de determinar la corrección de los datos que ellos reflejen.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k. Practicar arqueos de los fondos, inventarios periódicos de los muebles y enseres y de almacenes, con el fin de cerciorarse de la existencia física de estos activos, de su mejor conservación y seguridad.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l. Solicitar los informes que sean necesarios para establecer su control permanente sobre los valores sociales del sindicato.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m. Dar su concepto acerca de todos los asuntos que se sometan a su consideración por la Asamblea General o por la Junta Directiva Nacional.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n. Visar las cuentas de gastos incluidos en el presupuesto y las de aquellos que puedan ser ordenados por la Asamblea General o por la Junta Directiva Nacional.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o. Refrendar las cuentas que deba rendir el Tesorero si las encontrare correctas, e informar sobre las irregularidades que encuentre en las mismas.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p. Controlar las actividades del Sindicato e informar a la Junta Directiva Nacional de las faltas que encontrare a fin de que esta las enmiende y si no fuere atendido por la Junta Directiva podrá pedir convocatoria extraordinaria de Asamblea General.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q. Informar a la Junta Directiva Nacional acerca de toda violación de los Estatutos.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r. Presentar informe a la Asamblea Nacional de Delegados y a la Junta Directiva Nacional sobre todos los aspectos que han sido objeto de su gestión.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s. Emitir conceptos en caso de expulsión de los afiliados. Este concepto formará parte de la respectiva documentación que debe presentar la Junta Directiva Nacional a la Asamblea General de Delegados. </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 </a:t>
            </a:r>
            <a:endParaRPr lang="es-CO" sz="1200" kern="1200">
              <a:solidFill>
                <a:schemeClr val="tx1"/>
              </a:solidFill>
              <a:effectLst/>
              <a:latin typeface="+mn-lt"/>
              <a:ea typeface="+mn-ea"/>
              <a:cs typeface="+mn-cs"/>
            </a:endParaRPr>
          </a:p>
          <a:p>
            <a:endParaRPr lang="es-CO" dirty="0"/>
          </a:p>
        </p:txBody>
      </p:sp>
      <p:sp>
        <p:nvSpPr>
          <p:cNvPr id="4" name="Marcador de número de diapositiva 3"/>
          <p:cNvSpPr>
            <a:spLocks noGrp="1"/>
          </p:cNvSpPr>
          <p:nvPr>
            <p:ph type="sldNum" sz="quarter" idx="10"/>
          </p:nvPr>
        </p:nvSpPr>
        <p:spPr/>
        <p:txBody>
          <a:bodyPr/>
          <a:lstStyle/>
          <a:p>
            <a:fld id="{2B584034-48B5-8F44-BC80-5A0FADA0F4D0}" type="slidenum">
              <a:rPr lang="es-ES" smtClean="0"/>
              <a:t>24</a:t>
            </a:fld>
            <a:endParaRPr lang="es-ES"/>
          </a:p>
        </p:txBody>
      </p:sp>
    </p:spTree>
    <p:extLst>
      <p:ext uri="{BB962C8B-B14F-4D97-AF65-F5344CB8AC3E}">
        <p14:creationId xmlns:p14="http://schemas.microsoft.com/office/powerpoint/2010/main" val="41187941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b="1" kern="1200" dirty="0">
                <a:solidFill>
                  <a:schemeClr val="tx1"/>
                </a:solidFill>
                <a:effectLst/>
                <a:latin typeface="+mn-lt"/>
                <a:ea typeface="+mn-ea"/>
                <a:cs typeface="+mn-cs"/>
              </a:rPr>
              <a:t>CAPITULO XV</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DEL FISCAL</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ARTÍCULO 42º</a:t>
            </a:r>
            <a:r>
              <a:rPr lang="es-ES" sz="1200" kern="1200" dirty="0">
                <a:solidFill>
                  <a:schemeClr val="tx1"/>
                </a:solidFill>
                <a:effectLst/>
                <a:latin typeface="+mn-lt"/>
                <a:ea typeface="+mn-ea"/>
                <a:cs typeface="+mn-cs"/>
              </a:rPr>
              <a:t>. Son funciones y obligaciones del Fiscal: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a. Velar porque los actos de la Asamblea General, la Junta Directiva Nacional y los Comités se ajusten a las prescripciones legales, estatutarias, reglamentarias y a los principios sindicales.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b. Ejercer el control de las operaciones que se celebren por cuenta del sindicato, cerciorándose que estén conformes con los estatutos, las disposiciones legales, las determinaciones de la Asamblea General, de la Junta Directiva Nacional o de la Presidencia.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c. Velar por el estricto cumpliendo de las obligaciones, deberes y derechos de los afiliados.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d. Hacer llamados de atención a los afiliados por el incumplimiento de sus obligaciones consagradas en los estatutos y reglamentos.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e. Conocer los reclamos que presenten los afiliados en relación con la violación de sus derechos sindicales y estatutarios, transmitirlos y solicitar los correctivos por el conducto regular y con la debida oportunidad.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f. Verificar la lista de afiliados o delegados plenos para participar en la Asamblea General.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g. Velar porque se lleve regularmente la contabilidad de la organización sindical de acuerdo con las disposiciones legales y estatutarias.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h. Velar porque se lleven las actas de Asamblea General, Junta Directiva Nacional y de los diversos comités.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i. Velar porque se conserve debidamente la correspondencia y los comprobantes de contabilidad.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j. Llevar a cabo una revisión permanente de los libros y documentos de contabilidad, con el fin de determinar la corrección de los datos que ellos reflejen.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k. Practicar arqueos de los fondos, inventarios periódicos de los muebles y enseres y de almacenes, con el fin de cerciorarse de la existencia física de estos activos, de su mejor conservación y seguridad.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l. Solicitar los informes que sean necesarios para establecer su control permanente sobre los valores sociales del sindicato.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m. Dar su concepto acerca de todos los asuntos que se sometan a su consideración por la Asamblea General o por la Junta Directiva Nacional.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n. Visar las cuentas de gastos incluidos en el presupuesto y las de aquellos que puedan ser ordenados por la Asamblea General o por la Junta Directiva Nacional.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o. Refrendar las cuentas que deba rendir el Tesorero si las encontrare correctas, e informar sobre las irregularidades que encuentre en las mismas.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p. Controlar las actividades del Sindicato e informar a la Junta Directiva Nacional de las faltas que encontrare a fin de que esta las enmiende y si no fuere atendido por la Junta Directiva podrá pedir convocatoria extraordinaria de Asamblea General.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q. Informar a la Junta Directiva Nacional acerca de toda violación de los Estatutos.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r. Presentar informe a la Asamblea Nacional de Delegados y a la Junta Directiva Nacional sobre todos los aspectos que han sido objeto de su gestión.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s. Emitir conceptos en caso de expulsión de los afiliados. Este concepto formará parte de la respectiva documentación que debe presentar la Junta Directiva Nacional a la Asamblea General de Delegados. </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 </a:t>
            </a:r>
            <a:endParaRPr lang="es-CO" sz="1200" kern="1200">
              <a:solidFill>
                <a:schemeClr val="tx1"/>
              </a:solidFill>
              <a:effectLst/>
              <a:latin typeface="+mn-lt"/>
              <a:ea typeface="+mn-ea"/>
              <a:cs typeface="+mn-cs"/>
            </a:endParaRPr>
          </a:p>
          <a:p>
            <a:endParaRPr lang="es-CO" dirty="0"/>
          </a:p>
        </p:txBody>
      </p:sp>
      <p:sp>
        <p:nvSpPr>
          <p:cNvPr id="4" name="Marcador de número de diapositiva 3"/>
          <p:cNvSpPr>
            <a:spLocks noGrp="1"/>
          </p:cNvSpPr>
          <p:nvPr>
            <p:ph type="sldNum" sz="quarter" idx="10"/>
          </p:nvPr>
        </p:nvSpPr>
        <p:spPr/>
        <p:txBody>
          <a:bodyPr/>
          <a:lstStyle/>
          <a:p>
            <a:fld id="{2B584034-48B5-8F44-BC80-5A0FADA0F4D0}" type="slidenum">
              <a:rPr lang="es-ES" smtClean="0"/>
              <a:t>25</a:t>
            </a:fld>
            <a:endParaRPr lang="es-ES"/>
          </a:p>
        </p:txBody>
      </p:sp>
    </p:spTree>
    <p:extLst>
      <p:ext uri="{BB962C8B-B14F-4D97-AF65-F5344CB8AC3E}">
        <p14:creationId xmlns:p14="http://schemas.microsoft.com/office/powerpoint/2010/main" val="40323230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b="1" kern="1200" dirty="0">
                <a:solidFill>
                  <a:schemeClr val="tx1"/>
                </a:solidFill>
                <a:effectLst/>
                <a:latin typeface="+mn-lt"/>
                <a:ea typeface="+mn-ea"/>
                <a:cs typeface="+mn-cs"/>
              </a:rPr>
              <a:t>CAPITULO XV</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DEL FISCAL</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ARTÍCULO 42º</a:t>
            </a:r>
            <a:r>
              <a:rPr lang="es-ES" sz="1200" kern="1200" dirty="0">
                <a:solidFill>
                  <a:schemeClr val="tx1"/>
                </a:solidFill>
                <a:effectLst/>
                <a:latin typeface="+mn-lt"/>
                <a:ea typeface="+mn-ea"/>
                <a:cs typeface="+mn-cs"/>
              </a:rPr>
              <a:t>. Son funciones y obligaciones del Fiscal: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a. Velar porque los actos de la Asamblea General, la Junta Directiva Nacional y los Comités se ajusten a las prescripciones legales, estatutarias, reglamentarias y a los principios sindicales.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b. Ejercer el control de las operaciones que se celebren por cuenta del sindicato, cerciorándose que estén conformes con los estatutos, las disposiciones legales, las determinaciones de la Asamblea General, de la Junta Directiva Nacional o de la Presidencia.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c. Velar por el estricto cumpliendo de las obligaciones, deberes y derechos de los afiliados.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d. Hacer llamados de atención a los afiliados por el incumplimiento de sus obligaciones consagradas en los estatutos y reglamentos.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e. Conocer los reclamos que presenten los afiliados en relación con la violación de sus derechos sindicales y estatutarios, transmitirlos y solicitar los correctivos por el conducto regular y con la debida oportunidad.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f. Verificar la lista de afiliados o delegados plenos para participar en la Asamblea General.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g. Velar porque se lleve regularmente la contabilidad de la organización sindical de acuerdo con las disposiciones legales y estatutarias.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h. Velar porque se lleven las actas de Asamblea General, Junta Directiva Nacional y de los diversos comités.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i. Velar porque se conserve debidamente la correspondencia y los comprobantes de contabilidad.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j. Llevar a cabo una revisión permanente de los libros y documentos de contabilidad, con el fin de determinar la corrección de los datos que ellos reflejen.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k. Practicar arqueos de los fondos, inventarios periódicos de los muebles y enseres y de almacenes, con el fin de cerciorarse de la existencia física de estos activos, de su mejor conservación y seguridad.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l. Solicitar los informes que sean necesarios para establecer su control permanente sobre los valores sociales del sindicato.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m. Dar su concepto acerca de todos los asuntos que se sometan a su consideración por la Asamblea General o por la Junta Directiva Nacional.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n. Visar las cuentas de gastos incluidos en el presupuesto y las de aquellos que puedan ser ordenados por la Asamblea General o por la Junta Directiva Nacional.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o. Refrendar las cuentas que deba rendir el Tesorero si las encontrare correctas, e informar sobre las irregularidades que encuentre en las mismas.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p. Controlar las actividades del Sindicato e informar a la Junta Directiva Nacional de las faltas que encontrare a fin de que esta las enmiende y si no fuere atendido por la Junta Directiva podrá pedir convocatoria extraordinaria de Asamblea General.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q. Informar a la Junta Directiva Nacional acerca de toda violación de los Estatutos.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r. Presentar informe a la Asamblea Nacional de Delegados y a la Junta Directiva Nacional sobre todos los aspectos que han sido objeto de su gestión.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s. Emitir conceptos en caso de expulsión de los afiliados. Este concepto formará parte de la respectiva documentación que debe presentar la Junta Directiva Nacional a la Asamblea General de Delegados. </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 </a:t>
            </a:r>
            <a:endParaRPr lang="es-CO" sz="1200" kern="1200">
              <a:solidFill>
                <a:schemeClr val="tx1"/>
              </a:solidFill>
              <a:effectLst/>
              <a:latin typeface="+mn-lt"/>
              <a:ea typeface="+mn-ea"/>
              <a:cs typeface="+mn-cs"/>
            </a:endParaRPr>
          </a:p>
          <a:p>
            <a:endParaRPr lang="es-CO" dirty="0"/>
          </a:p>
        </p:txBody>
      </p:sp>
      <p:sp>
        <p:nvSpPr>
          <p:cNvPr id="4" name="Marcador de número de diapositiva 3"/>
          <p:cNvSpPr>
            <a:spLocks noGrp="1"/>
          </p:cNvSpPr>
          <p:nvPr>
            <p:ph type="sldNum" sz="quarter" idx="10"/>
          </p:nvPr>
        </p:nvSpPr>
        <p:spPr/>
        <p:txBody>
          <a:bodyPr/>
          <a:lstStyle/>
          <a:p>
            <a:fld id="{2B584034-48B5-8F44-BC80-5A0FADA0F4D0}" type="slidenum">
              <a:rPr lang="es-ES" smtClean="0"/>
              <a:t>26</a:t>
            </a:fld>
            <a:endParaRPr lang="es-ES"/>
          </a:p>
        </p:txBody>
      </p:sp>
    </p:spTree>
    <p:extLst>
      <p:ext uri="{BB962C8B-B14F-4D97-AF65-F5344CB8AC3E}">
        <p14:creationId xmlns:p14="http://schemas.microsoft.com/office/powerpoint/2010/main" val="13173809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b="1" kern="1200" dirty="0">
                <a:solidFill>
                  <a:schemeClr val="tx1"/>
                </a:solidFill>
                <a:effectLst/>
                <a:latin typeface="+mn-lt"/>
                <a:ea typeface="+mn-ea"/>
                <a:cs typeface="+mn-cs"/>
              </a:rPr>
              <a:t>CAPITULO XV</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DEL FISCAL</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ARTÍCULO 42º</a:t>
            </a:r>
            <a:r>
              <a:rPr lang="es-ES" sz="1200" kern="1200" dirty="0">
                <a:solidFill>
                  <a:schemeClr val="tx1"/>
                </a:solidFill>
                <a:effectLst/>
                <a:latin typeface="+mn-lt"/>
                <a:ea typeface="+mn-ea"/>
                <a:cs typeface="+mn-cs"/>
              </a:rPr>
              <a:t>. Son funciones y obligaciones del Fiscal: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a. Velar porque los actos de la Asamblea General, la Junta Directiva Nacional y los Comités se ajusten a las prescripciones legales, estatutarias, reglamentarias y a los principios sindicales.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b. Ejercer el control de las operaciones que se celebren por cuenta del sindicato, cerciorándose que estén conformes con los estatutos, las disposiciones legales, las determinaciones de la Asamblea General, de la Junta Directiva Nacional o de la Presidencia.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c. Velar por el estricto cumpliendo de las obligaciones, deberes y derechos de los afiliados.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d. Hacer llamados de atención a los afiliados por el incumplimiento de sus obligaciones consagradas en los estatutos y reglamentos.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e. Conocer los reclamos que presenten los afiliados en relación con la violación de sus derechos sindicales y estatutarios, transmitirlos y solicitar los correctivos por el conducto regular y con la debida oportunidad.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f. Verificar la lista de afiliados o delegados plenos para participar en la Asamblea General.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g. Velar porque se lleve regularmente la contabilidad de la organización sindical de acuerdo con las disposiciones legales y estatutarias.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h. Velar porque se lleven las actas de Asamblea General, Junta Directiva Nacional y de los diversos comités.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i. Velar porque se conserve debidamente la correspondencia y los comprobantes de contabilidad.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j. Llevar a cabo una revisión permanente de los libros y documentos de contabilidad, con el fin de determinar la corrección de los datos que ellos reflejen.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k. Practicar arqueos de los fondos, inventarios periódicos de los muebles y enseres y de almacenes, con el fin de cerciorarse de la existencia física de estos activos, de su mejor conservación y seguridad.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l. Solicitar los informes que sean necesarios para establecer su control permanente sobre los valores sociales del sindicato.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m. Dar su concepto acerca de todos los asuntos que se sometan a su consideración por la Asamblea General o por la Junta Directiva Nacional.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n. Visar las cuentas de gastos incluidos en el presupuesto y las de aquellos que puedan ser ordenados por la Asamblea General o por la Junta Directiva Nacional.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o. Refrendar las cuentas que deba rendir el Tesorero si las encontrare correctas, e informar sobre las irregularidades que encuentre en las mismas.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p. Controlar las actividades del Sindicato e informar a la Junta Directiva Nacional de las faltas que encontrare a fin de que esta las enmiende y si no fuere atendido por la Junta Directiva podrá pedir convocatoria extraordinaria de Asamblea General.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q. Informar a la Junta Directiva Nacional acerca de toda violación de los Estatutos.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r. Presentar informe a la Asamblea Nacional de Delegados y a la Junta Directiva Nacional sobre todos los aspectos que han sido objeto de su gestión.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s. Emitir conceptos en caso de expulsión de los afiliados. Este concepto formará parte de la respectiva documentación que debe presentar la Junta Directiva Nacional a la Asamblea General de Delegados. </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 </a:t>
            </a:r>
            <a:endParaRPr lang="es-CO" sz="1200" kern="1200">
              <a:solidFill>
                <a:schemeClr val="tx1"/>
              </a:solidFill>
              <a:effectLst/>
              <a:latin typeface="+mn-lt"/>
              <a:ea typeface="+mn-ea"/>
              <a:cs typeface="+mn-cs"/>
            </a:endParaRPr>
          </a:p>
          <a:p>
            <a:endParaRPr lang="es-CO" dirty="0"/>
          </a:p>
        </p:txBody>
      </p:sp>
      <p:sp>
        <p:nvSpPr>
          <p:cNvPr id="4" name="Marcador de número de diapositiva 3"/>
          <p:cNvSpPr>
            <a:spLocks noGrp="1"/>
          </p:cNvSpPr>
          <p:nvPr>
            <p:ph type="sldNum" sz="quarter" idx="10"/>
          </p:nvPr>
        </p:nvSpPr>
        <p:spPr/>
        <p:txBody>
          <a:bodyPr/>
          <a:lstStyle/>
          <a:p>
            <a:fld id="{2B584034-48B5-8F44-BC80-5A0FADA0F4D0}" type="slidenum">
              <a:rPr lang="es-ES" smtClean="0"/>
              <a:t>27</a:t>
            </a:fld>
            <a:endParaRPr lang="es-ES"/>
          </a:p>
        </p:txBody>
      </p:sp>
    </p:spTree>
    <p:extLst>
      <p:ext uri="{BB962C8B-B14F-4D97-AF65-F5344CB8AC3E}">
        <p14:creationId xmlns:p14="http://schemas.microsoft.com/office/powerpoint/2010/main" val="1657941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b="1" kern="1200" dirty="0">
                <a:solidFill>
                  <a:schemeClr val="tx1"/>
                </a:solidFill>
                <a:effectLst/>
                <a:latin typeface="+mn-lt"/>
                <a:ea typeface="+mn-ea"/>
                <a:cs typeface="+mn-cs"/>
              </a:rPr>
              <a:t>CAPITULO XV</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DEL FISCAL</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ARTÍCULO 42º</a:t>
            </a:r>
            <a:r>
              <a:rPr lang="es-ES" sz="1200" kern="1200" dirty="0">
                <a:solidFill>
                  <a:schemeClr val="tx1"/>
                </a:solidFill>
                <a:effectLst/>
                <a:latin typeface="+mn-lt"/>
                <a:ea typeface="+mn-ea"/>
                <a:cs typeface="+mn-cs"/>
              </a:rPr>
              <a:t>. Son funciones y obligaciones del Fiscal: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a. Velar porque los actos de la Asamblea General, la Junta Directiva Nacional y los Comités se ajusten a las prescripciones legales, estatutarias, reglamentarias y a los principios sindicales.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b. Ejercer el control de las operaciones que se celebren por cuenta del sindicato, cerciorándose que estén conformes con los estatutos, las disposiciones legales, las determinaciones de la Asamblea General, de la Junta Directiva Nacional o de la Presidencia.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c. Velar por el estricto cumpliendo de las obligaciones, deberes y derechos de los afiliados.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d. Hacer llamados de atención a los afiliados por el incumplimiento de sus obligaciones consagradas en los estatutos y reglamentos.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e. Conocer los reclamos que presenten los afiliados en relación con la violación de sus derechos sindicales y estatutarios, transmitirlos y solicitar los correctivos por el conducto regular y con la debida oportunidad.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f. Verificar la lista de afiliados o delegados plenos para participar en la Asamblea General.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g. Velar porque se lleve regularmente la contabilidad de la organización sindical de acuerdo con las disposiciones legales y estatutarias.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h. Velar porque se lleven las actas de Asamblea General, Junta Directiva Nacional y de los diversos comités.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i. Velar porque se conserve debidamente la correspondencia y los comprobantes de contabilidad.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j. Llevar a cabo una revisión permanente de los libros y documentos de contabilidad, con el fin de determinar la corrección de los datos que ellos reflejen.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k. Practicar arqueos de los fondos, inventarios periódicos de los muebles y enseres y de almacenes, con el fin de cerciorarse de la existencia física de estos activos, de su mejor conservación y seguridad.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l. Solicitar los informes que sean necesarios para establecer su control permanente sobre los valores sociales del sindicato.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m. Dar su concepto acerca de todos los asuntos que se sometan a su consideración por la Asamblea General o por la Junta Directiva Nacional.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n. Visar las cuentas de gastos incluidos en el presupuesto y las de aquellos que puedan ser ordenados por la Asamblea General o por la Junta Directiva Nacional.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o. Refrendar las cuentas que deba rendir el Tesorero si las encontrare correctas, e informar sobre las irregularidades que encuentre en las mismas.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p. Controlar las actividades del Sindicato e informar a la Junta Directiva Nacional de las faltas que encontrare a fin de que esta las enmiende y si no fuere atendido por la Junta Directiva podrá pedir convocatoria extraordinaria de Asamblea General.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q. Informar a la Junta Directiva Nacional acerca de toda violación de los Estatutos.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r. Presentar informe a la Asamblea Nacional de Delegados y a la Junta Directiva Nacional sobre todos los aspectos que han sido objeto de su gestión.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s. Emitir conceptos en caso de expulsión de los afiliados. Este concepto formará parte de la respectiva documentación que debe presentar la Junta Directiva Nacional a la Asamblea General de Delegados. </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 </a:t>
            </a:r>
            <a:endParaRPr lang="es-CO" sz="1200" kern="1200">
              <a:solidFill>
                <a:schemeClr val="tx1"/>
              </a:solidFill>
              <a:effectLst/>
              <a:latin typeface="+mn-lt"/>
              <a:ea typeface="+mn-ea"/>
              <a:cs typeface="+mn-cs"/>
            </a:endParaRPr>
          </a:p>
          <a:p>
            <a:endParaRPr lang="es-CO" dirty="0"/>
          </a:p>
        </p:txBody>
      </p:sp>
      <p:sp>
        <p:nvSpPr>
          <p:cNvPr id="4" name="Marcador de número de diapositiva 3"/>
          <p:cNvSpPr>
            <a:spLocks noGrp="1"/>
          </p:cNvSpPr>
          <p:nvPr>
            <p:ph type="sldNum" sz="quarter" idx="10"/>
          </p:nvPr>
        </p:nvSpPr>
        <p:spPr/>
        <p:txBody>
          <a:bodyPr/>
          <a:lstStyle/>
          <a:p>
            <a:fld id="{2B584034-48B5-8F44-BC80-5A0FADA0F4D0}" type="slidenum">
              <a:rPr lang="es-ES" smtClean="0"/>
              <a:t>28</a:t>
            </a:fld>
            <a:endParaRPr lang="es-ES"/>
          </a:p>
        </p:txBody>
      </p:sp>
    </p:spTree>
    <p:extLst>
      <p:ext uri="{BB962C8B-B14F-4D97-AF65-F5344CB8AC3E}">
        <p14:creationId xmlns:p14="http://schemas.microsoft.com/office/powerpoint/2010/main" val="1831639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b="1" kern="1200" dirty="0">
                <a:solidFill>
                  <a:schemeClr val="tx1"/>
                </a:solidFill>
                <a:effectLst/>
                <a:latin typeface="+mn-lt"/>
                <a:ea typeface="+mn-ea"/>
                <a:cs typeface="+mn-cs"/>
              </a:rPr>
              <a:t>CAPITULO XV</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DEL FISCAL</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ARTÍCULO 42º</a:t>
            </a:r>
            <a:r>
              <a:rPr lang="es-ES" sz="1200" kern="1200" dirty="0">
                <a:solidFill>
                  <a:schemeClr val="tx1"/>
                </a:solidFill>
                <a:effectLst/>
                <a:latin typeface="+mn-lt"/>
                <a:ea typeface="+mn-ea"/>
                <a:cs typeface="+mn-cs"/>
              </a:rPr>
              <a:t>. Son funciones y obligaciones del Fiscal: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a. Velar porque los actos de la Asamblea General, la Junta Directiva Nacional y los Comités se ajusten a las prescripciones legales, estatutarias, reglamentarias y a los principios sindicales.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b. Ejercer el control de las operaciones que se celebren por cuenta del sindicato, cerciorándose que estén conformes con los estatutos, las disposiciones legales, las determinaciones de la Asamblea General, de la Junta Directiva Nacional o de la Presidencia.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c. Velar por el estricto cumpliendo de las obligaciones, deberes y derechos de los afiliados.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d. Hacer llamados de atención a los afiliados por el incumplimiento de sus obligaciones consagradas en los estatutos y reglamentos.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e. Conocer los reclamos que presenten los afiliados en relación con la violación de sus derechos sindicales y estatutarios, transmitirlos y solicitar los correctivos por el conducto regular y con la debida oportunidad.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f. Verificar la lista de afiliados o delegados plenos para participar en la Asamblea General.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g. Velar porque se lleve regularmente la contabilidad de la organización sindical de acuerdo con las disposiciones legales y estatutarias.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h. Velar porque se lleven las actas de Asamblea General, Junta Directiva Nacional y de los diversos comités.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i. Velar porque se conserve debidamente la correspondencia y los comprobantes de contabilidad.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j. Llevar a cabo una revisión permanente de los libros y documentos de contabilidad, con el fin de determinar la corrección de los datos que ellos reflejen.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k. Practicar arqueos de los fondos, inventarios periódicos de los muebles y enseres y de almacenes, con el fin de cerciorarse de la existencia física de estos activos, de su mejor conservación y seguridad.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l. Solicitar los informes que sean necesarios para establecer su control permanente sobre los valores sociales del sindicato.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m. Dar su concepto acerca de todos los asuntos que se sometan a su consideración por la Asamblea General o por la Junta Directiva Nacional.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n. Visar las cuentas de gastos incluidos en el presupuesto y las de aquellos que puedan ser ordenados por la Asamblea General o por la Junta Directiva Nacional.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o. Refrendar las cuentas que deba rendir el Tesorero si las encontrare correctas, e informar sobre las irregularidades que encuentre en las mismas.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p. Controlar las actividades del Sindicato e informar a la Junta Directiva Nacional de las faltas que encontrare a fin de que esta las enmiende y si no fuere atendido por la Junta Directiva podrá pedir convocatoria extraordinaria de Asamblea General.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q. Informar a la Junta Directiva Nacional acerca de toda violación de los Estatutos.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r. Presentar informe a la Asamblea Nacional de Delegados y a la Junta Directiva Nacional sobre todos los aspectos que han sido objeto de su gestión.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s. Emitir conceptos en caso de expulsión de los afiliados. Este concepto formará parte de la respectiva documentación que debe presentar la Junta Directiva Nacional a la Asamblea General de Delegados. </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 </a:t>
            </a:r>
            <a:endParaRPr lang="es-CO" sz="1200" kern="1200">
              <a:solidFill>
                <a:schemeClr val="tx1"/>
              </a:solidFill>
              <a:effectLst/>
              <a:latin typeface="+mn-lt"/>
              <a:ea typeface="+mn-ea"/>
              <a:cs typeface="+mn-cs"/>
            </a:endParaRPr>
          </a:p>
          <a:p>
            <a:endParaRPr lang="es-CO" dirty="0"/>
          </a:p>
        </p:txBody>
      </p:sp>
      <p:sp>
        <p:nvSpPr>
          <p:cNvPr id="4" name="Marcador de número de diapositiva 3"/>
          <p:cNvSpPr>
            <a:spLocks noGrp="1"/>
          </p:cNvSpPr>
          <p:nvPr>
            <p:ph type="sldNum" sz="quarter" idx="10"/>
          </p:nvPr>
        </p:nvSpPr>
        <p:spPr/>
        <p:txBody>
          <a:bodyPr/>
          <a:lstStyle/>
          <a:p>
            <a:fld id="{2B584034-48B5-8F44-BC80-5A0FADA0F4D0}" type="slidenum">
              <a:rPr lang="es-ES" smtClean="0"/>
              <a:t>29</a:t>
            </a:fld>
            <a:endParaRPr lang="es-ES"/>
          </a:p>
        </p:txBody>
      </p:sp>
    </p:spTree>
    <p:extLst>
      <p:ext uri="{BB962C8B-B14F-4D97-AF65-F5344CB8AC3E}">
        <p14:creationId xmlns:p14="http://schemas.microsoft.com/office/powerpoint/2010/main" val="42156877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b="1" kern="1200" dirty="0">
                <a:solidFill>
                  <a:schemeClr val="tx1"/>
                </a:solidFill>
                <a:effectLst/>
                <a:latin typeface="+mn-lt"/>
                <a:ea typeface="+mn-ea"/>
                <a:cs typeface="+mn-cs"/>
              </a:rPr>
              <a:t>CAPITULO XV</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DEL FISCAL</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ARTÍCULO 42º</a:t>
            </a:r>
            <a:r>
              <a:rPr lang="es-ES" sz="1200" kern="1200" dirty="0">
                <a:solidFill>
                  <a:schemeClr val="tx1"/>
                </a:solidFill>
                <a:effectLst/>
                <a:latin typeface="+mn-lt"/>
                <a:ea typeface="+mn-ea"/>
                <a:cs typeface="+mn-cs"/>
              </a:rPr>
              <a:t>. Son funciones y obligaciones del Fiscal: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a. Velar porque los actos de la Asamblea General, la Junta Directiva Nacional y los Comités se ajusten a las prescripciones legales, estatutarias, reglamentarias y a los principios sindicales.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b. Ejercer el control de las operaciones que se celebren por cuenta del sindicato, cerciorándose que estén conformes con los estatutos, las disposiciones legales, las determinaciones de la Asamblea General, de la Junta Directiva Nacional o de la Presidencia.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c. Velar por el estricto cumpliendo de las obligaciones, deberes y derechos de los afiliados.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d. Hacer llamados de atención a los afiliados por el incumplimiento de sus obligaciones consagradas en los estatutos y reglamentos.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e. Conocer los reclamos que presenten los afiliados en relación con la violación de sus derechos sindicales y estatutarios, transmitirlos y solicitar los correctivos por el conducto regular y con la debida oportunidad.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f. Verificar la lista de afiliados o delegados plenos para participar en la Asamblea General.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g. Velar porque se lleve regularmente la contabilidad de la organización sindical de acuerdo con las disposiciones legales y estatutarias.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h. Velar porque se lleven las actas de Asamblea General, Junta Directiva Nacional y de los diversos comités.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i. Velar porque se conserve debidamente la correspondencia y los comprobantes de contabilidad.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j. Llevar a cabo una revisión permanente de los libros y documentos de contabilidad, con el fin de determinar la corrección de los datos que ellos reflejen.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k. Practicar arqueos de los fondos, inventarios periódicos de los muebles y enseres y de almacenes, con el fin de cerciorarse de la existencia física de estos activos, de su mejor conservación y seguridad.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l. Solicitar los informes que sean necesarios para establecer su control permanente sobre los valores sociales del sindicato.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m. Dar su concepto acerca de todos los asuntos que se sometan a su consideración por la Asamblea General o por la Junta Directiva Nacional.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n. Visar las cuentas de gastos incluidos en el presupuesto y las de aquellos que puedan ser ordenados por la Asamblea General o por la Junta Directiva Nacional.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o. Refrendar las cuentas que deba rendir el Tesorero si las encontrare correctas, e informar sobre las irregularidades que encuentre en las mismas.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p. Controlar las actividades del Sindicato e informar a la Junta Directiva Nacional de las faltas que encontrare a fin de que esta las enmiende y si no fuere atendido por la Junta Directiva podrá pedir convocatoria extraordinaria de Asamblea General.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q. Informar a la Junta Directiva Nacional acerca de toda violación de los Estatutos.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r. Presentar informe a la Asamblea Nacional de Delegados y a la Junta Directiva Nacional sobre todos los aspectos que han sido objeto de su gestión.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s-CO"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s. Emitir conceptos en caso de expulsión de los afiliados. Este concepto formará parte de la respectiva documentación que debe presentar la Junta Directiva Nacional a la Asamblea General de Delegados. </a:t>
            </a:r>
            <a:endParaRPr lang="es-CO"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 </a:t>
            </a:r>
            <a:endParaRPr lang="es-CO" sz="1200" kern="1200">
              <a:solidFill>
                <a:schemeClr val="tx1"/>
              </a:solidFill>
              <a:effectLst/>
              <a:latin typeface="+mn-lt"/>
              <a:ea typeface="+mn-ea"/>
              <a:cs typeface="+mn-cs"/>
            </a:endParaRPr>
          </a:p>
          <a:p>
            <a:endParaRPr lang="es-CO" dirty="0"/>
          </a:p>
        </p:txBody>
      </p:sp>
      <p:sp>
        <p:nvSpPr>
          <p:cNvPr id="4" name="Marcador de número de diapositiva 3"/>
          <p:cNvSpPr>
            <a:spLocks noGrp="1"/>
          </p:cNvSpPr>
          <p:nvPr>
            <p:ph type="sldNum" sz="quarter" idx="10"/>
          </p:nvPr>
        </p:nvSpPr>
        <p:spPr/>
        <p:txBody>
          <a:bodyPr/>
          <a:lstStyle/>
          <a:p>
            <a:fld id="{2B584034-48B5-8F44-BC80-5A0FADA0F4D0}" type="slidenum">
              <a:rPr lang="es-ES" smtClean="0"/>
              <a:t>30</a:t>
            </a:fld>
            <a:endParaRPr lang="es-ES"/>
          </a:p>
        </p:txBody>
      </p:sp>
    </p:spTree>
    <p:extLst>
      <p:ext uri="{BB962C8B-B14F-4D97-AF65-F5344CB8AC3E}">
        <p14:creationId xmlns:p14="http://schemas.microsoft.com/office/powerpoint/2010/main" val="8715320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584034-48B5-8F44-BC80-5A0FADA0F4D0}" type="slidenum">
              <a:rPr lang="es-ES" smtClean="0"/>
              <a:t>13</a:t>
            </a:fld>
            <a:endParaRPr lang="es-ES"/>
          </a:p>
        </p:txBody>
      </p:sp>
    </p:spTree>
    <p:extLst>
      <p:ext uri="{BB962C8B-B14F-4D97-AF65-F5344CB8AC3E}">
        <p14:creationId xmlns:p14="http://schemas.microsoft.com/office/powerpoint/2010/main" val="1035583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584034-48B5-8F44-BC80-5A0FADA0F4D0}" type="slidenum">
              <a:rPr lang="es-ES" smtClean="0"/>
              <a:t>14</a:t>
            </a:fld>
            <a:endParaRPr lang="es-ES"/>
          </a:p>
        </p:txBody>
      </p:sp>
    </p:spTree>
    <p:extLst>
      <p:ext uri="{BB962C8B-B14F-4D97-AF65-F5344CB8AC3E}">
        <p14:creationId xmlns:p14="http://schemas.microsoft.com/office/powerpoint/2010/main" val="1710395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584034-48B5-8F44-BC80-5A0FADA0F4D0}" type="slidenum">
              <a:rPr lang="es-ES" smtClean="0"/>
              <a:t>15</a:t>
            </a:fld>
            <a:endParaRPr lang="es-ES"/>
          </a:p>
        </p:txBody>
      </p:sp>
    </p:spTree>
    <p:extLst>
      <p:ext uri="{BB962C8B-B14F-4D97-AF65-F5344CB8AC3E}">
        <p14:creationId xmlns:p14="http://schemas.microsoft.com/office/powerpoint/2010/main" val="3531564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584034-48B5-8F44-BC80-5A0FADA0F4D0}" type="slidenum">
              <a:rPr lang="es-ES" smtClean="0"/>
              <a:t>16</a:t>
            </a:fld>
            <a:endParaRPr lang="es-ES"/>
          </a:p>
        </p:txBody>
      </p:sp>
    </p:spTree>
    <p:extLst>
      <p:ext uri="{BB962C8B-B14F-4D97-AF65-F5344CB8AC3E}">
        <p14:creationId xmlns:p14="http://schemas.microsoft.com/office/powerpoint/2010/main" val="3699491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584034-48B5-8F44-BC80-5A0FADA0F4D0}" type="slidenum">
              <a:rPr lang="es-ES" smtClean="0"/>
              <a:t>17</a:t>
            </a:fld>
            <a:endParaRPr lang="es-ES"/>
          </a:p>
        </p:txBody>
      </p:sp>
    </p:spTree>
    <p:extLst>
      <p:ext uri="{BB962C8B-B14F-4D97-AF65-F5344CB8AC3E}">
        <p14:creationId xmlns:p14="http://schemas.microsoft.com/office/powerpoint/2010/main" val="3528730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584034-48B5-8F44-BC80-5A0FADA0F4D0}" type="slidenum">
              <a:rPr lang="es-ES" smtClean="0"/>
              <a:t>18</a:t>
            </a:fld>
            <a:endParaRPr lang="es-ES"/>
          </a:p>
        </p:txBody>
      </p:sp>
    </p:spTree>
    <p:extLst>
      <p:ext uri="{BB962C8B-B14F-4D97-AF65-F5344CB8AC3E}">
        <p14:creationId xmlns:p14="http://schemas.microsoft.com/office/powerpoint/2010/main" val="38673310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584034-48B5-8F44-BC80-5A0FADA0F4D0}" type="slidenum">
              <a:rPr lang="es-ES" smtClean="0"/>
              <a:t>19</a:t>
            </a:fld>
            <a:endParaRPr lang="es-ES"/>
          </a:p>
        </p:txBody>
      </p:sp>
    </p:spTree>
    <p:extLst>
      <p:ext uri="{BB962C8B-B14F-4D97-AF65-F5344CB8AC3E}">
        <p14:creationId xmlns:p14="http://schemas.microsoft.com/office/powerpoint/2010/main" val="35691323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2B584034-48B5-8F44-BC80-5A0FADA0F4D0}" type="slidenum">
              <a:rPr lang="es-ES" smtClean="0"/>
              <a:t>20</a:t>
            </a:fld>
            <a:endParaRPr lang="es-ES"/>
          </a:p>
        </p:txBody>
      </p:sp>
    </p:spTree>
    <p:extLst>
      <p:ext uri="{BB962C8B-B14F-4D97-AF65-F5344CB8AC3E}">
        <p14:creationId xmlns:p14="http://schemas.microsoft.com/office/powerpoint/2010/main" val="839790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s-ES"/>
          </a:p>
        </p:txBody>
      </p:sp>
      <p:sp>
        <p:nvSpPr>
          <p:cNvPr id="4" name="Marcador de fecha 3"/>
          <p:cNvSpPr>
            <a:spLocks noGrp="1"/>
          </p:cNvSpPr>
          <p:nvPr>
            <p:ph type="dt" sz="half" idx="10"/>
          </p:nvPr>
        </p:nvSpPr>
        <p:spPr/>
        <p:txBody>
          <a:bodyPr/>
          <a:lstStyle/>
          <a:p>
            <a:fld id="{C841114A-9EF7-1041-9C65-FC8ABA560529}" type="datetimeFigureOut">
              <a:rPr lang="es-ES" smtClean="0"/>
              <a:t>22/05/2021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0D4DEAD-161F-9D46-B51A-B02493611FA1}" type="slidenum">
              <a:rPr lang="es-ES" smtClean="0"/>
              <a:t>‹Nº›</a:t>
            </a:fld>
            <a:endParaRPr lang="es-ES"/>
          </a:p>
        </p:txBody>
      </p:sp>
    </p:spTree>
    <p:extLst>
      <p:ext uri="{BB962C8B-B14F-4D97-AF65-F5344CB8AC3E}">
        <p14:creationId xmlns:p14="http://schemas.microsoft.com/office/powerpoint/2010/main" val="581002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C841114A-9EF7-1041-9C65-FC8ABA560529}" type="datetimeFigureOut">
              <a:rPr lang="es-ES" smtClean="0"/>
              <a:t>22/05/2021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0D4DEAD-161F-9D46-B51A-B02493611FA1}" type="slidenum">
              <a:rPr lang="es-ES" smtClean="0"/>
              <a:t>‹Nº›</a:t>
            </a:fld>
            <a:endParaRPr lang="es-ES"/>
          </a:p>
        </p:txBody>
      </p:sp>
    </p:spTree>
    <p:extLst>
      <p:ext uri="{BB962C8B-B14F-4D97-AF65-F5344CB8AC3E}">
        <p14:creationId xmlns:p14="http://schemas.microsoft.com/office/powerpoint/2010/main" val="1680322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C841114A-9EF7-1041-9C65-FC8ABA560529}" type="datetimeFigureOut">
              <a:rPr lang="es-ES" smtClean="0"/>
              <a:t>22/05/2021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0D4DEAD-161F-9D46-B51A-B02493611FA1}" type="slidenum">
              <a:rPr lang="es-ES" smtClean="0"/>
              <a:t>‹Nº›</a:t>
            </a:fld>
            <a:endParaRPr lang="es-ES"/>
          </a:p>
        </p:txBody>
      </p:sp>
    </p:spTree>
    <p:extLst>
      <p:ext uri="{BB962C8B-B14F-4D97-AF65-F5344CB8AC3E}">
        <p14:creationId xmlns:p14="http://schemas.microsoft.com/office/powerpoint/2010/main" val="3809817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p>
            <a:fld id="{C841114A-9EF7-1041-9C65-FC8ABA560529}" type="datetimeFigureOut">
              <a:rPr lang="es-ES" smtClean="0"/>
              <a:t>22/05/2021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0D4DEAD-161F-9D46-B51A-B02493611FA1}" type="slidenum">
              <a:rPr lang="es-ES" smtClean="0"/>
              <a:t>‹Nº›</a:t>
            </a:fld>
            <a:endParaRPr lang="es-ES"/>
          </a:p>
        </p:txBody>
      </p:sp>
    </p:spTree>
    <p:extLst>
      <p:ext uri="{BB962C8B-B14F-4D97-AF65-F5344CB8AC3E}">
        <p14:creationId xmlns:p14="http://schemas.microsoft.com/office/powerpoint/2010/main" val="3949191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C841114A-9EF7-1041-9C65-FC8ABA560529}" type="datetimeFigureOut">
              <a:rPr lang="es-ES" smtClean="0"/>
              <a:t>22/05/2021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0D4DEAD-161F-9D46-B51A-B02493611FA1}" type="slidenum">
              <a:rPr lang="es-ES" smtClean="0"/>
              <a:t>‹Nº›</a:t>
            </a:fld>
            <a:endParaRPr lang="es-ES"/>
          </a:p>
        </p:txBody>
      </p:sp>
    </p:spTree>
    <p:extLst>
      <p:ext uri="{BB962C8B-B14F-4D97-AF65-F5344CB8AC3E}">
        <p14:creationId xmlns:p14="http://schemas.microsoft.com/office/powerpoint/2010/main" val="1062616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4"/>
          <p:cNvSpPr>
            <a:spLocks noGrp="1"/>
          </p:cNvSpPr>
          <p:nvPr>
            <p:ph type="dt" sz="half" idx="10"/>
          </p:nvPr>
        </p:nvSpPr>
        <p:spPr/>
        <p:txBody>
          <a:bodyPr/>
          <a:lstStyle/>
          <a:p>
            <a:fld id="{C841114A-9EF7-1041-9C65-FC8ABA560529}" type="datetimeFigureOut">
              <a:rPr lang="es-ES" smtClean="0"/>
              <a:t>22/05/2021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0D4DEAD-161F-9D46-B51A-B02493611FA1}" type="slidenum">
              <a:rPr lang="es-ES" smtClean="0"/>
              <a:t>‹Nº›</a:t>
            </a:fld>
            <a:endParaRPr lang="es-ES"/>
          </a:p>
        </p:txBody>
      </p:sp>
    </p:spTree>
    <p:extLst>
      <p:ext uri="{BB962C8B-B14F-4D97-AF65-F5344CB8AC3E}">
        <p14:creationId xmlns:p14="http://schemas.microsoft.com/office/powerpoint/2010/main" val="3433274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6"/>
          <p:cNvSpPr>
            <a:spLocks noGrp="1"/>
          </p:cNvSpPr>
          <p:nvPr>
            <p:ph type="dt" sz="half" idx="10"/>
          </p:nvPr>
        </p:nvSpPr>
        <p:spPr/>
        <p:txBody>
          <a:bodyPr/>
          <a:lstStyle/>
          <a:p>
            <a:fld id="{C841114A-9EF7-1041-9C65-FC8ABA560529}" type="datetimeFigureOut">
              <a:rPr lang="es-ES" smtClean="0"/>
              <a:t>22/05/2021</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40D4DEAD-161F-9D46-B51A-B02493611FA1}" type="slidenum">
              <a:rPr lang="es-ES" smtClean="0"/>
              <a:t>‹Nº›</a:t>
            </a:fld>
            <a:endParaRPr lang="es-ES"/>
          </a:p>
        </p:txBody>
      </p:sp>
    </p:spTree>
    <p:extLst>
      <p:ext uri="{BB962C8B-B14F-4D97-AF65-F5344CB8AC3E}">
        <p14:creationId xmlns:p14="http://schemas.microsoft.com/office/powerpoint/2010/main" val="632452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fecha 2"/>
          <p:cNvSpPr>
            <a:spLocks noGrp="1"/>
          </p:cNvSpPr>
          <p:nvPr>
            <p:ph type="dt" sz="half" idx="10"/>
          </p:nvPr>
        </p:nvSpPr>
        <p:spPr/>
        <p:txBody>
          <a:bodyPr/>
          <a:lstStyle/>
          <a:p>
            <a:fld id="{C841114A-9EF7-1041-9C65-FC8ABA560529}" type="datetimeFigureOut">
              <a:rPr lang="es-ES" smtClean="0"/>
              <a:t>22/05/2021</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40D4DEAD-161F-9D46-B51A-B02493611FA1}" type="slidenum">
              <a:rPr lang="es-ES" smtClean="0"/>
              <a:t>‹Nº›</a:t>
            </a:fld>
            <a:endParaRPr lang="es-ES"/>
          </a:p>
        </p:txBody>
      </p:sp>
    </p:spTree>
    <p:extLst>
      <p:ext uri="{BB962C8B-B14F-4D97-AF65-F5344CB8AC3E}">
        <p14:creationId xmlns:p14="http://schemas.microsoft.com/office/powerpoint/2010/main" val="4231736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841114A-9EF7-1041-9C65-FC8ABA560529}" type="datetimeFigureOut">
              <a:rPr lang="es-ES" smtClean="0"/>
              <a:t>22/05/2021</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40D4DEAD-161F-9D46-B51A-B02493611FA1}" type="slidenum">
              <a:rPr lang="es-ES" smtClean="0"/>
              <a:t>‹Nº›</a:t>
            </a:fld>
            <a:endParaRPr lang="es-ES"/>
          </a:p>
        </p:txBody>
      </p:sp>
    </p:spTree>
    <p:extLst>
      <p:ext uri="{BB962C8B-B14F-4D97-AF65-F5344CB8AC3E}">
        <p14:creationId xmlns:p14="http://schemas.microsoft.com/office/powerpoint/2010/main" val="10067762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C841114A-9EF7-1041-9C65-FC8ABA560529}" type="datetimeFigureOut">
              <a:rPr lang="es-ES" smtClean="0"/>
              <a:t>22/05/2021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0D4DEAD-161F-9D46-B51A-B02493611FA1}" type="slidenum">
              <a:rPr lang="es-ES" smtClean="0"/>
              <a:t>‹Nº›</a:t>
            </a:fld>
            <a:endParaRPr lang="es-ES"/>
          </a:p>
        </p:txBody>
      </p:sp>
    </p:spTree>
    <p:extLst>
      <p:ext uri="{BB962C8B-B14F-4D97-AF65-F5344CB8AC3E}">
        <p14:creationId xmlns:p14="http://schemas.microsoft.com/office/powerpoint/2010/main" val="3942117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C841114A-9EF7-1041-9C65-FC8ABA560529}" type="datetimeFigureOut">
              <a:rPr lang="es-ES" smtClean="0"/>
              <a:t>22/05/2021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0D4DEAD-161F-9D46-B51A-B02493611FA1}" type="slidenum">
              <a:rPr lang="es-ES" smtClean="0"/>
              <a:t>‹Nº›</a:t>
            </a:fld>
            <a:endParaRPr lang="es-ES"/>
          </a:p>
        </p:txBody>
      </p:sp>
    </p:spTree>
    <p:extLst>
      <p:ext uri="{BB962C8B-B14F-4D97-AF65-F5344CB8AC3E}">
        <p14:creationId xmlns:p14="http://schemas.microsoft.com/office/powerpoint/2010/main" val="1950152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accent1"/>
          </a:fgClr>
          <a:bgClr>
            <a:schemeClr val="bg1"/>
          </a:bgClr>
        </a:patt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41114A-9EF7-1041-9C65-FC8ABA560529}" type="datetimeFigureOut">
              <a:rPr lang="es-ES" smtClean="0"/>
              <a:t>22/05/2021</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D4DEAD-161F-9D46-B51A-B02493611FA1}" type="slidenum">
              <a:rPr lang="es-ES" smtClean="0"/>
              <a:t>‹Nº›</a:t>
            </a:fld>
            <a:endParaRPr lang="es-ES"/>
          </a:p>
        </p:txBody>
      </p:sp>
    </p:spTree>
    <p:extLst>
      <p:ext uri="{BB962C8B-B14F-4D97-AF65-F5344CB8AC3E}">
        <p14:creationId xmlns:p14="http://schemas.microsoft.com/office/powerpoint/2010/main" val="1635244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5">
          <a:fgClr>
            <a:srgbClr val="92D050"/>
          </a:fgClr>
          <a:bgClr>
            <a:schemeClr val="bg2"/>
          </a:bgClr>
        </a:pattFill>
        <a:effectLst/>
      </p:bgPr>
    </p:bg>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9472"/>
            <a:ext cx="9144000" cy="6988274"/>
          </a:xfrm>
          <a:prstGeom prst="rect">
            <a:avLst/>
          </a:prstGeom>
          <a:solidFill>
            <a:schemeClr val="tx2">
              <a:lumMod val="40000"/>
              <a:lumOff val="60000"/>
            </a:schemeClr>
          </a:solidFill>
        </p:spPr>
      </p:pic>
      <p:sp>
        <p:nvSpPr>
          <p:cNvPr id="2" name="Título 1"/>
          <p:cNvSpPr>
            <a:spLocks noGrp="1"/>
          </p:cNvSpPr>
          <p:nvPr>
            <p:ph type="ctrTitle"/>
          </p:nvPr>
        </p:nvSpPr>
        <p:spPr>
          <a:xfrm>
            <a:off x="457200" y="1065272"/>
            <a:ext cx="8552329" cy="5377680"/>
          </a:xfrm>
          <a:solidFill>
            <a:schemeClr val="accent5">
              <a:lumMod val="40000"/>
              <a:lumOff val="60000"/>
            </a:schemeClr>
          </a:solidFill>
        </p:spPr>
        <p:txBody>
          <a:bodyPr>
            <a:noAutofit/>
          </a:bodyPr>
          <a:lstStyle/>
          <a:p>
            <a:r>
              <a:rPr lang="es-ES" sz="3200" b="1" dirty="0"/>
              <a:t>ESTATUTOS DEL SINDICATO DE EMPLEADOS PÚBLICOS DEL SENA “SINDESENA”</a:t>
            </a:r>
            <a:br>
              <a:rPr lang="es-ES" sz="3200" b="1" dirty="0"/>
            </a:br>
            <a:br>
              <a:rPr lang="es-CO" sz="3200" dirty="0"/>
            </a:br>
            <a:r>
              <a:rPr lang="es-ES" sz="2000" b="1" dirty="0"/>
              <a:t>(Reforma de Estatutos en la XLIII Asamblea Nacional de Delegados realizada VIRTUALMETNE BOGOTA del 15 al 19 de febrero de 2021). </a:t>
            </a:r>
            <a:br>
              <a:rPr lang="es-CO" sz="2000" dirty="0"/>
            </a:br>
            <a:br>
              <a:rPr lang="es-ES" sz="2000" b="1" dirty="0">
                <a:latin typeface="Tahoma" panose="020B0604030504040204" pitchFamily="34" charset="0"/>
                <a:ea typeface="Tahoma" panose="020B0604030504040204" pitchFamily="34" charset="0"/>
                <a:cs typeface="Tahoma" panose="020B0604030504040204" pitchFamily="34" charset="0"/>
              </a:rPr>
            </a:br>
            <a:br>
              <a:rPr lang="es-ES" sz="2000" b="1" dirty="0">
                <a:latin typeface="Tahoma" panose="020B0604030504040204" pitchFamily="34" charset="0"/>
                <a:ea typeface="Tahoma" panose="020B0604030504040204" pitchFamily="34" charset="0"/>
                <a:cs typeface="Tahoma" panose="020B0604030504040204" pitchFamily="34" charset="0"/>
              </a:rPr>
            </a:br>
            <a:br>
              <a:rPr lang="es-ES" sz="2000" b="1" dirty="0">
                <a:latin typeface="Tahoma" panose="020B0604030504040204" pitchFamily="34" charset="0"/>
                <a:ea typeface="Tahoma" panose="020B0604030504040204" pitchFamily="34" charset="0"/>
                <a:cs typeface="Tahoma" panose="020B0604030504040204" pitchFamily="34" charset="0"/>
              </a:rPr>
            </a:br>
            <a:endParaRPr lang="es-ES" sz="3200" dirty="0">
              <a:latin typeface="Tahoma" panose="020B0604030504040204" pitchFamily="34" charset="0"/>
              <a:ea typeface="Tahoma" panose="020B0604030504040204" pitchFamily="34" charset="0"/>
              <a:cs typeface="Tahoma" panose="020B0604030504040204" pitchFamily="34" charset="0"/>
            </a:endParaRPr>
          </a:p>
        </p:txBody>
      </p:sp>
      <p:sp>
        <p:nvSpPr>
          <p:cNvPr id="5" name="CuadroTexto 4"/>
          <p:cNvSpPr txBox="1"/>
          <p:nvPr/>
        </p:nvSpPr>
        <p:spPr>
          <a:xfrm>
            <a:off x="1103586" y="5191339"/>
            <a:ext cx="7755458" cy="400110"/>
          </a:xfrm>
          <a:prstGeom prst="rect">
            <a:avLst/>
          </a:prstGeom>
          <a:noFill/>
        </p:spPr>
        <p:txBody>
          <a:bodyPr wrap="square" rtlCol="0">
            <a:spAutoFit/>
          </a:bodyPr>
          <a:lstStyle/>
          <a:p>
            <a:pPr algn="ctr"/>
            <a:r>
              <a:rPr lang="es-CO" sz="2000" dirty="0">
                <a:latin typeface="Tahoma" panose="020B0604030504040204" pitchFamily="34" charset="0"/>
                <a:ea typeface="Tahoma" panose="020B0604030504040204" pitchFamily="34" charset="0"/>
                <a:cs typeface="Tahoma" panose="020B0604030504040204" pitchFamily="34" charset="0"/>
              </a:rPr>
              <a:t>.</a:t>
            </a:r>
          </a:p>
        </p:txBody>
      </p:sp>
      <p:pic>
        <p:nvPicPr>
          <p:cNvPr id="8" name="Imagen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18232" y="88518"/>
            <a:ext cx="1109662" cy="976754"/>
          </a:xfrm>
          <a:prstGeom prst="rect">
            <a:avLst/>
          </a:prstGeom>
          <a:noFill/>
          <a:ln>
            <a:noFill/>
          </a:ln>
        </p:spPr>
      </p:pic>
      <p:sp>
        <p:nvSpPr>
          <p:cNvPr id="3" name="CuadroTexto 2"/>
          <p:cNvSpPr txBox="1"/>
          <p:nvPr/>
        </p:nvSpPr>
        <p:spPr>
          <a:xfrm>
            <a:off x="2173010" y="6529470"/>
            <a:ext cx="2398990" cy="369332"/>
          </a:xfrm>
          <a:prstGeom prst="rect">
            <a:avLst/>
          </a:prstGeom>
          <a:noFill/>
        </p:spPr>
        <p:txBody>
          <a:bodyPr wrap="none" rtlCol="0">
            <a:spAutoFit/>
          </a:bodyPr>
          <a:lstStyle/>
          <a:p>
            <a:r>
              <a:rPr lang="es-ES" b="1" dirty="0"/>
              <a:t>ESTATUTOS SINDESENA</a:t>
            </a:r>
            <a:endParaRPr lang="es-CO" b="1" dirty="0"/>
          </a:p>
        </p:txBody>
      </p:sp>
      <p:pic>
        <p:nvPicPr>
          <p:cNvPr id="6" name="Imagen 5"/>
          <p:cNvPicPr>
            <a:picLocks noChangeAspect="1"/>
          </p:cNvPicPr>
          <p:nvPr/>
        </p:nvPicPr>
        <p:blipFill>
          <a:blip r:embed="rId4"/>
          <a:stretch>
            <a:fillRect/>
          </a:stretch>
        </p:blipFill>
        <p:spPr>
          <a:xfrm>
            <a:off x="713163" y="0"/>
            <a:ext cx="2898618" cy="978754"/>
          </a:xfrm>
          <a:prstGeom prst="rect">
            <a:avLst/>
          </a:prstGeom>
        </p:spPr>
      </p:pic>
    </p:spTree>
    <p:extLst>
      <p:ext uri="{BB962C8B-B14F-4D97-AF65-F5344CB8AC3E}">
        <p14:creationId xmlns:p14="http://schemas.microsoft.com/office/powerpoint/2010/main" val="1052113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pattFill prst="pct5">
          <a:fgClr>
            <a:srgbClr val="92D050"/>
          </a:fgClr>
          <a:bgClr>
            <a:schemeClr val="bg2"/>
          </a:bgClr>
        </a:pattFill>
        <a:effectLst/>
      </p:bgPr>
    </p:bg>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988274"/>
          </a:xfrm>
          <a:prstGeom prst="rect">
            <a:avLst/>
          </a:prstGeom>
        </p:spPr>
      </p:pic>
      <p:sp>
        <p:nvSpPr>
          <p:cNvPr id="5" name="CuadroTexto 4"/>
          <p:cNvSpPr txBox="1"/>
          <p:nvPr/>
        </p:nvSpPr>
        <p:spPr>
          <a:xfrm>
            <a:off x="1103586" y="5191339"/>
            <a:ext cx="7755458" cy="400110"/>
          </a:xfrm>
          <a:prstGeom prst="rect">
            <a:avLst/>
          </a:prstGeom>
          <a:noFill/>
        </p:spPr>
        <p:txBody>
          <a:bodyPr wrap="square" rtlCol="0">
            <a:spAutoFit/>
          </a:bodyPr>
          <a:lstStyle/>
          <a:p>
            <a:pPr algn="ctr"/>
            <a:r>
              <a:rPr lang="es-CO" sz="2000" dirty="0">
                <a:latin typeface="Tahoma" panose="020B0604030504040204" pitchFamily="34" charset="0"/>
                <a:ea typeface="Tahoma" panose="020B0604030504040204" pitchFamily="34" charset="0"/>
                <a:cs typeface="Tahoma" panose="020B0604030504040204" pitchFamily="34" charset="0"/>
              </a:rPr>
              <a:t>.</a:t>
            </a:r>
          </a:p>
        </p:txBody>
      </p:sp>
      <p:pic>
        <p:nvPicPr>
          <p:cNvPr id="8" name="Imagen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18232" y="88518"/>
            <a:ext cx="1109662" cy="976754"/>
          </a:xfrm>
          <a:prstGeom prst="rect">
            <a:avLst/>
          </a:prstGeom>
          <a:noFill/>
          <a:ln>
            <a:noFill/>
          </a:ln>
        </p:spPr>
      </p:pic>
      <p:sp>
        <p:nvSpPr>
          <p:cNvPr id="3" name="CuadroTexto 2"/>
          <p:cNvSpPr txBox="1"/>
          <p:nvPr/>
        </p:nvSpPr>
        <p:spPr>
          <a:xfrm>
            <a:off x="2173010" y="6529470"/>
            <a:ext cx="2398990" cy="369332"/>
          </a:xfrm>
          <a:prstGeom prst="rect">
            <a:avLst/>
          </a:prstGeom>
          <a:noFill/>
        </p:spPr>
        <p:txBody>
          <a:bodyPr wrap="none" rtlCol="0">
            <a:spAutoFit/>
          </a:bodyPr>
          <a:lstStyle/>
          <a:p>
            <a:r>
              <a:rPr lang="es-ES" b="1" dirty="0"/>
              <a:t>ESTATUTOS SINDESENA</a:t>
            </a:r>
            <a:endParaRPr lang="es-CO" b="1" dirty="0"/>
          </a:p>
        </p:txBody>
      </p:sp>
      <p:sp>
        <p:nvSpPr>
          <p:cNvPr id="9" name="Rectángulo 8"/>
          <p:cNvSpPr/>
          <p:nvPr/>
        </p:nvSpPr>
        <p:spPr>
          <a:xfrm>
            <a:off x="2573419" y="437969"/>
            <a:ext cx="4572000" cy="923330"/>
          </a:xfrm>
          <a:prstGeom prst="rect">
            <a:avLst/>
          </a:prstGeom>
        </p:spPr>
        <p:txBody>
          <a:bodyPr>
            <a:spAutoFit/>
          </a:bodyPr>
          <a:lstStyle/>
          <a:p>
            <a:pPr algn="ctr"/>
            <a:r>
              <a:rPr lang="es-ES" b="1" dirty="0"/>
              <a:t>ESTATUTOS DEL SINDICATO DE EMPLEADOS PÚBLICOS DEL SENA “SINDESENA”</a:t>
            </a:r>
            <a:br>
              <a:rPr lang="es-ES" b="1" dirty="0"/>
            </a:br>
            <a:endParaRPr lang="es-CO" dirty="0"/>
          </a:p>
        </p:txBody>
      </p:sp>
      <p:sp>
        <p:nvSpPr>
          <p:cNvPr id="11" name="CuadroTexto 10"/>
          <p:cNvSpPr txBox="1"/>
          <p:nvPr/>
        </p:nvSpPr>
        <p:spPr>
          <a:xfrm>
            <a:off x="653143" y="1055280"/>
            <a:ext cx="8336478" cy="5539978"/>
          </a:xfrm>
          <a:prstGeom prst="rect">
            <a:avLst/>
          </a:prstGeom>
          <a:solidFill>
            <a:schemeClr val="accent3">
              <a:lumMod val="40000"/>
              <a:lumOff val="60000"/>
            </a:schemeClr>
          </a:solidFill>
        </p:spPr>
        <p:txBody>
          <a:bodyPr wrap="square" rtlCol="0">
            <a:spAutoFit/>
          </a:bodyPr>
          <a:lstStyle/>
          <a:p>
            <a:r>
              <a:rPr lang="es-ES" b="1" dirty="0"/>
              <a:t>CAPITULO VII. DE LA ASAMBLEA GENERAL</a:t>
            </a:r>
            <a:r>
              <a:rPr lang="es-ES" dirty="0"/>
              <a:t> </a:t>
            </a:r>
            <a:endParaRPr lang="es-CO" dirty="0"/>
          </a:p>
          <a:p>
            <a:r>
              <a:rPr lang="es-ES" sz="1600" b="1" dirty="0"/>
              <a:t>ARTÍCULO 13º</a:t>
            </a:r>
            <a:r>
              <a:rPr lang="es-ES" sz="1600" dirty="0"/>
              <a:t>. La Asamblea General quórum reglamentario con la mitad más uno </a:t>
            </a:r>
            <a:endParaRPr lang="es-CO" sz="1600" dirty="0"/>
          </a:p>
          <a:p>
            <a:r>
              <a:rPr lang="es-ES" sz="1600" dirty="0"/>
              <a:t> </a:t>
            </a:r>
            <a:endParaRPr lang="es-CO" sz="1600" dirty="0"/>
          </a:p>
          <a:p>
            <a:r>
              <a:rPr lang="es-ES" sz="1600" b="1" dirty="0"/>
              <a:t>ARTÍCULO 14</a:t>
            </a:r>
            <a:r>
              <a:rPr lang="es-ES" sz="1600" dirty="0"/>
              <a:t>. Quorum decisorio. Mayoría absoluta de votos de los delegados presentes. </a:t>
            </a:r>
          </a:p>
          <a:p>
            <a:r>
              <a:rPr lang="es-ES" sz="1600" dirty="0"/>
              <a:t>Excepto una reforma estatutaria, fijación de aportes extraordinarios,  la fusión y la disolución para liquidación, requerirán votos las dos terceras partes de los delegados acreditados presentes.</a:t>
            </a:r>
            <a:endParaRPr lang="es-CO" sz="1600" dirty="0"/>
          </a:p>
          <a:p>
            <a:r>
              <a:rPr lang="es-ES" sz="1600" dirty="0"/>
              <a:t> </a:t>
            </a:r>
            <a:endParaRPr lang="es-CO" sz="1600" dirty="0"/>
          </a:p>
          <a:p>
            <a:r>
              <a:rPr lang="es-ES" sz="1600" b="1" dirty="0"/>
              <a:t>PARAGRAFO: </a:t>
            </a:r>
            <a:r>
              <a:rPr lang="es-ES" sz="1600" dirty="0"/>
              <a:t>Cada delegado tendrá derecho solamente a un voto. En las Asambleas Generales no habrá representación en ningún caso y para ningún efecto. </a:t>
            </a:r>
            <a:endParaRPr lang="es-CO" sz="1600" dirty="0"/>
          </a:p>
          <a:p>
            <a:r>
              <a:rPr lang="es-ES" sz="1600" dirty="0"/>
              <a:t> </a:t>
            </a:r>
            <a:endParaRPr lang="es-CO" sz="1600" dirty="0"/>
          </a:p>
          <a:p>
            <a:r>
              <a:rPr lang="es-ES" sz="1600" b="1" dirty="0"/>
              <a:t>ARTÍCULO 15º </a:t>
            </a:r>
            <a:r>
              <a:rPr lang="es-ES" sz="1600" dirty="0"/>
              <a:t>De las Actas. Lo ocurrido en las reuniones de la Asamblea General. </a:t>
            </a:r>
            <a:endParaRPr lang="es-CO" sz="1600" dirty="0"/>
          </a:p>
          <a:p>
            <a:r>
              <a:rPr lang="es-ES" sz="1600" dirty="0"/>
              <a:t> La Asamblea adoptará el mecanismo para la aprobación del acta. </a:t>
            </a:r>
            <a:endParaRPr lang="es-CO" sz="1600" dirty="0"/>
          </a:p>
          <a:p>
            <a:r>
              <a:rPr lang="es-ES" sz="1600" dirty="0"/>
              <a:t> </a:t>
            </a:r>
            <a:endParaRPr lang="es-CO" sz="1600" dirty="0"/>
          </a:p>
          <a:p>
            <a:r>
              <a:rPr lang="es-ES" sz="1600" b="1" dirty="0"/>
              <a:t>ARTÍCULO 16º</a:t>
            </a:r>
            <a:r>
              <a:rPr lang="es-ES" sz="1600" dirty="0"/>
              <a:t>. Son atribuciones privativas e indelegables de la Asamblea General de Delegados:</a:t>
            </a:r>
          </a:p>
          <a:p>
            <a:r>
              <a:rPr lang="es-ES" sz="1600" dirty="0"/>
              <a:t> </a:t>
            </a:r>
            <a:endParaRPr lang="es-CO" sz="1600" dirty="0"/>
          </a:p>
          <a:p>
            <a:r>
              <a:rPr lang="es-ES" sz="1600" dirty="0"/>
              <a:t> d. La elección de la Junta Nacional para un período de dos (2) años. </a:t>
            </a:r>
            <a:endParaRPr lang="es-CO" sz="1600" dirty="0"/>
          </a:p>
          <a:p>
            <a:r>
              <a:rPr lang="es-ES" sz="1600" dirty="0"/>
              <a:t> </a:t>
            </a:r>
          </a:p>
          <a:p>
            <a:r>
              <a:rPr lang="es-ES" sz="1600" dirty="0"/>
              <a:t>e. La modificación de los estatutos con la aprobación de las dos terceras partes de los delegados. </a:t>
            </a:r>
            <a:endParaRPr lang="es-CO" sz="1600" dirty="0"/>
          </a:p>
          <a:p>
            <a:endParaRPr lang="es-ES" sz="1600" dirty="0"/>
          </a:p>
          <a:p>
            <a:r>
              <a:rPr lang="es-ES" sz="1600" dirty="0"/>
              <a:t>f. Elegir  los miembros principales y suplentes de la comisión de reclamos. </a:t>
            </a:r>
            <a:endParaRPr lang="es-CO" sz="1600" dirty="0"/>
          </a:p>
          <a:p>
            <a:r>
              <a:rPr lang="es-ES" sz="1600" dirty="0"/>
              <a:t> </a:t>
            </a:r>
            <a:endParaRPr lang="es-CO" sz="1600" dirty="0"/>
          </a:p>
          <a:p>
            <a:r>
              <a:rPr lang="es-ES" sz="1600" dirty="0"/>
              <a:t>g. Aprobar los pliegos de peticiones o solicitudes y elegir las comisiones negociadoras. </a:t>
            </a:r>
            <a:endParaRPr lang="es-CO" sz="1600" dirty="0"/>
          </a:p>
        </p:txBody>
      </p:sp>
      <p:pic>
        <p:nvPicPr>
          <p:cNvPr id="10" name="Imagen 9"/>
          <p:cNvPicPr>
            <a:picLocks noChangeAspect="1"/>
          </p:cNvPicPr>
          <p:nvPr/>
        </p:nvPicPr>
        <p:blipFill>
          <a:blip r:embed="rId4"/>
          <a:stretch>
            <a:fillRect/>
          </a:stretch>
        </p:blipFill>
        <p:spPr>
          <a:xfrm>
            <a:off x="0" y="76526"/>
            <a:ext cx="2898618" cy="978754"/>
          </a:xfrm>
          <a:prstGeom prst="rect">
            <a:avLst/>
          </a:prstGeom>
        </p:spPr>
      </p:pic>
    </p:spTree>
    <p:extLst>
      <p:ext uri="{BB962C8B-B14F-4D97-AF65-F5344CB8AC3E}">
        <p14:creationId xmlns:p14="http://schemas.microsoft.com/office/powerpoint/2010/main" val="3245450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pattFill prst="pct5">
          <a:fgClr>
            <a:srgbClr val="92D050"/>
          </a:fgClr>
          <a:bgClr>
            <a:schemeClr val="bg2"/>
          </a:bgClr>
        </a:pattFill>
        <a:effectLst/>
      </p:bgPr>
    </p:bg>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988274"/>
          </a:xfrm>
          <a:prstGeom prst="rect">
            <a:avLst/>
          </a:prstGeom>
        </p:spPr>
      </p:pic>
      <p:sp>
        <p:nvSpPr>
          <p:cNvPr id="5" name="CuadroTexto 4"/>
          <p:cNvSpPr txBox="1"/>
          <p:nvPr/>
        </p:nvSpPr>
        <p:spPr>
          <a:xfrm>
            <a:off x="1103586" y="5191339"/>
            <a:ext cx="7755458" cy="400110"/>
          </a:xfrm>
          <a:prstGeom prst="rect">
            <a:avLst/>
          </a:prstGeom>
          <a:noFill/>
        </p:spPr>
        <p:txBody>
          <a:bodyPr wrap="square" rtlCol="0">
            <a:spAutoFit/>
          </a:bodyPr>
          <a:lstStyle/>
          <a:p>
            <a:pPr algn="ctr"/>
            <a:r>
              <a:rPr lang="es-CO" sz="2000" dirty="0">
                <a:latin typeface="Tahoma" panose="020B0604030504040204" pitchFamily="34" charset="0"/>
                <a:ea typeface="Tahoma" panose="020B0604030504040204" pitchFamily="34" charset="0"/>
                <a:cs typeface="Tahoma" panose="020B0604030504040204" pitchFamily="34" charset="0"/>
              </a:rPr>
              <a:t>.</a:t>
            </a:r>
          </a:p>
        </p:txBody>
      </p:sp>
      <p:pic>
        <p:nvPicPr>
          <p:cNvPr id="8" name="Imagen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18232" y="88518"/>
            <a:ext cx="1109662" cy="976754"/>
          </a:xfrm>
          <a:prstGeom prst="rect">
            <a:avLst/>
          </a:prstGeom>
          <a:noFill/>
          <a:ln>
            <a:noFill/>
          </a:ln>
        </p:spPr>
      </p:pic>
      <p:sp>
        <p:nvSpPr>
          <p:cNvPr id="3" name="CuadroTexto 2"/>
          <p:cNvSpPr txBox="1"/>
          <p:nvPr/>
        </p:nvSpPr>
        <p:spPr>
          <a:xfrm>
            <a:off x="2173010" y="6529470"/>
            <a:ext cx="2398990" cy="369332"/>
          </a:xfrm>
          <a:prstGeom prst="rect">
            <a:avLst/>
          </a:prstGeom>
          <a:noFill/>
        </p:spPr>
        <p:txBody>
          <a:bodyPr wrap="none" rtlCol="0">
            <a:spAutoFit/>
          </a:bodyPr>
          <a:lstStyle/>
          <a:p>
            <a:r>
              <a:rPr lang="es-ES" b="1" dirty="0"/>
              <a:t>ESTATUTOS SINDESENA</a:t>
            </a:r>
            <a:endParaRPr lang="es-CO" b="1" dirty="0"/>
          </a:p>
        </p:txBody>
      </p:sp>
      <p:sp>
        <p:nvSpPr>
          <p:cNvPr id="9" name="Rectángulo 8"/>
          <p:cNvSpPr/>
          <p:nvPr/>
        </p:nvSpPr>
        <p:spPr>
          <a:xfrm>
            <a:off x="2573419" y="437969"/>
            <a:ext cx="4572000" cy="923330"/>
          </a:xfrm>
          <a:prstGeom prst="rect">
            <a:avLst/>
          </a:prstGeom>
        </p:spPr>
        <p:txBody>
          <a:bodyPr>
            <a:spAutoFit/>
          </a:bodyPr>
          <a:lstStyle/>
          <a:p>
            <a:pPr algn="ctr"/>
            <a:r>
              <a:rPr lang="es-ES" b="1" dirty="0"/>
              <a:t>ESTATUTOS DEL SINDICATO DE EMPLEADOS PÚBLICOS DEL SENA “SINDESENA”</a:t>
            </a:r>
            <a:br>
              <a:rPr lang="es-ES" b="1" dirty="0"/>
            </a:br>
            <a:endParaRPr lang="es-CO" dirty="0"/>
          </a:p>
        </p:txBody>
      </p:sp>
      <p:sp>
        <p:nvSpPr>
          <p:cNvPr id="11" name="CuadroTexto 10"/>
          <p:cNvSpPr txBox="1"/>
          <p:nvPr/>
        </p:nvSpPr>
        <p:spPr>
          <a:xfrm>
            <a:off x="653143" y="1065272"/>
            <a:ext cx="8336478" cy="5539978"/>
          </a:xfrm>
          <a:prstGeom prst="rect">
            <a:avLst/>
          </a:prstGeom>
          <a:solidFill>
            <a:schemeClr val="accent3">
              <a:lumMod val="40000"/>
              <a:lumOff val="60000"/>
            </a:schemeClr>
          </a:solidFill>
        </p:spPr>
        <p:txBody>
          <a:bodyPr wrap="square" rtlCol="0">
            <a:spAutoFit/>
          </a:bodyPr>
          <a:lstStyle/>
          <a:p>
            <a:r>
              <a:rPr lang="es-ES" b="1" dirty="0"/>
              <a:t>CAPITULO VII. DE LA ASAMBLEA GENERAL</a:t>
            </a:r>
            <a:r>
              <a:rPr lang="es-ES" dirty="0"/>
              <a:t> </a:t>
            </a:r>
            <a:endParaRPr lang="es-CO" dirty="0"/>
          </a:p>
          <a:p>
            <a:r>
              <a:rPr lang="es-ES" sz="1600" b="1" dirty="0"/>
              <a:t>ARTÍCULO 16º</a:t>
            </a:r>
            <a:r>
              <a:rPr lang="es-ES" sz="1600" dirty="0"/>
              <a:t>. Son atribuciones privativas e indelegables de la Asamblea General de Delegados:</a:t>
            </a:r>
          </a:p>
          <a:p>
            <a:r>
              <a:rPr lang="es-ES" sz="1600" dirty="0"/>
              <a:t> </a:t>
            </a:r>
            <a:endParaRPr lang="es-CO" sz="1600" dirty="0"/>
          </a:p>
          <a:p>
            <a:r>
              <a:rPr lang="es-ES" sz="1600" dirty="0"/>
              <a:t>k. La fijación de cuotas extraordinarias. </a:t>
            </a:r>
          </a:p>
          <a:p>
            <a:endParaRPr lang="es-CO" sz="1600" dirty="0"/>
          </a:p>
          <a:p>
            <a:r>
              <a:rPr lang="es-ES" sz="1600" dirty="0"/>
              <a:t>l. Conocer por vía de apelación la expulsión de cualquier afiliado. </a:t>
            </a:r>
          </a:p>
          <a:p>
            <a:endParaRPr lang="es-CO" sz="1600" dirty="0"/>
          </a:p>
          <a:p>
            <a:r>
              <a:rPr lang="es-ES" sz="1600" dirty="0"/>
              <a:t> r. Dictar resoluciones tendientes a solucionar los problemas del sindicato y de los afiliados.</a:t>
            </a:r>
          </a:p>
          <a:p>
            <a:r>
              <a:rPr lang="es-ES" sz="1600" dirty="0"/>
              <a:t> </a:t>
            </a:r>
            <a:endParaRPr lang="es-CO" sz="1600" dirty="0"/>
          </a:p>
          <a:p>
            <a:r>
              <a:rPr lang="es-ES" sz="1600" dirty="0"/>
              <a:t> s. Fenecer los balances que presenta la Junta Directiva. </a:t>
            </a:r>
          </a:p>
          <a:p>
            <a:endParaRPr lang="es-CO" sz="1600" dirty="0"/>
          </a:p>
          <a:p>
            <a:r>
              <a:rPr lang="es-ES" sz="1600" dirty="0"/>
              <a:t> t. Nombrar los delegados del sindicato a los congresos sindicales.</a:t>
            </a:r>
            <a:endParaRPr lang="es-CO" sz="1600" dirty="0"/>
          </a:p>
          <a:p>
            <a:r>
              <a:rPr lang="es-ES" sz="1600" dirty="0"/>
              <a:t> </a:t>
            </a:r>
            <a:endParaRPr lang="es-CO" sz="1600" dirty="0"/>
          </a:p>
          <a:p>
            <a:r>
              <a:rPr lang="es-ES" sz="1600" dirty="0"/>
              <a:t>u. Aprobación de los estados financieros anuales, presentados por el Tesorero y el Contador. </a:t>
            </a:r>
            <a:endParaRPr lang="es-CO" sz="1600" dirty="0"/>
          </a:p>
          <a:p>
            <a:r>
              <a:rPr lang="es-ES" sz="1600" dirty="0"/>
              <a:t> </a:t>
            </a:r>
          </a:p>
          <a:p>
            <a:r>
              <a:rPr lang="es-ES" sz="1600" dirty="0"/>
              <a:t>v. Examinar los informes presentados por el Presidente, el Tesorero y el Fiscal de la organización. </a:t>
            </a:r>
            <a:endParaRPr lang="es-CO" sz="1600" dirty="0"/>
          </a:p>
          <a:p>
            <a:r>
              <a:rPr lang="es-ES" sz="1600" dirty="0"/>
              <a:t> </a:t>
            </a:r>
            <a:endParaRPr lang="es-CO" sz="1600" dirty="0"/>
          </a:p>
          <a:p>
            <a:r>
              <a:rPr lang="es-ES" sz="1600" dirty="0"/>
              <a:t>aa. Delegar a la Junta Nacional del sindicato para que asuma el funcionamiento de cualquiera de las Subdirectivas o Comités del sindicato. </a:t>
            </a:r>
            <a:endParaRPr lang="es-CO" sz="1600" dirty="0"/>
          </a:p>
          <a:p>
            <a:r>
              <a:rPr lang="es-ES" sz="1600" dirty="0"/>
              <a:t> </a:t>
            </a:r>
            <a:endParaRPr lang="es-CO" sz="1600" dirty="0"/>
          </a:p>
          <a:p>
            <a:r>
              <a:rPr lang="es-ES" sz="1600" dirty="0" err="1"/>
              <a:t>bb</a:t>
            </a:r>
            <a:r>
              <a:rPr lang="es-ES" sz="1600" dirty="0"/>
              <a:t>. Aprobar la Reglamentación del auxilio solidario que paga el sindicato a los familiares de los afiliados que fallezcan. </a:t>
            </a:r>
            <a:endParaRPr lang="es-CO" sz="1600" dirty="0"/>
          </a:p>
        </p:txBody>
      </p:sp>
      <p:pic>
        <p:nvPicPr>
          <p:cNvPr id="10" name="Imagen 9"/>
          <p:cNvPicPr>
            <a:picLocks noChangeAspect="1"/>
          </p:cNvPicPr>
          <p:nvPr/>
        </p:nvPicPr>
        <p:blipFill>
          <a:blip r:embed="rId4"/>
          <a:stretch>
            <a:fillRect/>
          </a:stretch>
        </p:blipFill>
        <p:spPr>
          <a:xfrm>
            <a:off x="0" y="43259"/>
            <a:ext cx="2898618" cy="978754"/>
          </a:xfrm>
          <a:prstGeom prst="rect">
            <a:avLst/>
          </a:prstGeom>
        </p:spPr>
      </p:pic>
    </p:spTree>
    <p:extLst>
      <p:ext uri="{BB962C8B-B14F-4D97-AF65-F5344CB8AC3E}">
        <p14:creationId xmlns:p14="http://schemas.microsoft.com/office/powerpoint/2010/main" val="1141407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pattFill prst="pct5">
          <a:fgClr>
            <a:srgbClr val="92D050"/>
          </a:fgClr>
          <a:bgClr>
            <a:schemeClr val="bg2"/>
          </a:bgClr>
        </a:pattFill>
        <a:effectLst/>
      </p:bgPr>
    </p:bg>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988274"/>
          </a:xfrm>
          <a:prstGeom prst="rect">
            <a:avLst/>
          </a:prstGeom>
        </p:spPr>
      </p:pic>
      <p:sp>
        <p:nvSpPr>
          <p:cNvPr id="5" name="CuadroTexto 4"/>
          <p:cNvSpPr txBox="1"/>
          <p:nvPr/>
        </p:nvSpPr>
        <p:spPr>
          <a:xfrm>
            <a:off x="1103586" y="5191339"/>
            <a:ext cx="7755458" cy="400110"/>
          </a:xfrm>
          <a:prstGeom prst="rect">
            <a:avLst/>
          </a:prstGeom>
          <a:noFill/>
        </p:spPr>
        <p:txBody>
          <a:bodyPr wrap="square" rtlCol="0">
            <a:spAutoFit/>
          </a:bodyPr>
          <a:lstStyle/>
          <a:p>
            <a:pPr algn="ctr"/>
            <a:r>
              <a:rPr lang="es-CO" sz="2000" dirty="0">
                <a:latin typeface="Tahoma" panose="020B0604030504040204" pitchFamily="34" charset="0"/>
                <a:ea typeface="Tahoma" panose="020B0604030504040204" pitchFamily="34" charset="0"/>
                <a:cs typeface="Tahoma" panose="020B0604030504040204" pitchFamily="34" charset="0"/>
              </a:rPr>
              <a:t>.</a:t>
            </a:r>
          </a:p>
        </p:txBody>
      </p:sp>
      <p:pic>
        <p:nvPicPr>
          <p:cNvPr id="8" name="Imagen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18232" y="88518"/>
            <a:ext cx="1109662" cy="976754"/>
          </a:xfrm>
          <a:prstGeom prst="rect">
            <a:avLst/>
          </a:prstGeom>
          <a:noFill/>
          <a:ln>
            <a:noFill/>
          </a:ln>
        </p:spPr>
      </p:pic>
      <p:sp>
        <p:nvSpPr>
          <p:cNvPr id="3" name="CuadroTexto 2"/>
          <p:cNvSpPr txBox="1"/>
          <p:nvPr/>
        </p:nvSpPr>
        <p:spPr>
          <a:xfrm>
            <a:off x="2173010" y="6529470"/>
            <a:ext cx="2398990" cy="369332"/>
          </a:xfrm>
          <a:prstGeom prst="rect">
            <a:avLst/>
          </a:prstGeom>
          <a:noFill/>
        </p:spPr>
        <p:txBody>
          <a:bodyPr wrap="none" rtlCol="0">
            <a:spAutoFit/>
          </a:bodyPr>
          <a:lstStyle/>
          <a:p>
            <a:r>
              <a:rPr lang="es-ES" b="1" dirty="0"/>
              <a:t>ESTATUTOS SINDESENA</a:t>
            </a:r>
            <a:endParaRPr lang="es-CO" b="1" dirty="0"/>
          </a:p>
        </p:txBody>
      </p:sp>
      <p:sp>
        <p:nvSpPr>
          <p:cNvPr id="9" name="Rectángulo 8"/>
          <p:cNvSpPr/>
          <p:nvPr/>
        </p:nvSpPr>
        <p:spPr>
          <a:xfrm>
            <a:off x="2573419" y="437969"/>
            <a:ext cx="4572000" cy="923330"/>
          </a:xfrm>
          <a:prstGeom prst="rect">
            <a:avLst/>
          </a:prstGeom>
        </p:spPr>
        <p:txBody>
          <a:bodyPr>
            <a:spAutoFit/>
          </a:bodyPr>
          <a:lstStyle/>
          <a:p>
            <a:pPr algn="ctr"/>
            <a:r>
              <a:rPr lang="es-ES" b="1" dirty="0"/>
              <a:t>ESTATUTOS DEL SINDICATO DE EMPLEADOS PÚBLICOS DEL SENA “SINDESENA”</a:t>
            </a:r>
            <a:br>
              <a:rPr lang="es-ES" b="1" dirty="0"/>
            </a:br>
            <a:endParaRPr lang="es-CO" dirty="0"/>
          </a:p>
        </p:txBody>
      </p:sp>
      <p:sp>
        <p:nvSpPr>
          <p:cNvPr id="11" name="CuadroTexto 10"/>
          <p:cNvSpPr txBox="1"/>
          <p:nvPr/>
        </p:nvSpPr>
        <p:spPr>
          <a:xfrm>
            <a:off x="807522" y="1293586"/>
            <a:ext cx="8336478" cy="6186309"/>
          </a:xfrm>
          <a:prstGeom prst="rect">
            <a:avLst/>
          </a:prstGeom>
          <a:solidFill>
            <a:schemeClr val="accent3">
              <a:lumMod val="40000"/>
              <a:lumOff val="60000"/>
            </a:schemeClr>
          </a:solidFill>
        </p:spPr>
        <p:txBody>
          <a:bodyPr wrap="square" rtlCol="0">
            <a:spAutoFit/>
          </a:bodyPr>
          <a:lstStyle/>
          <a:p>
            <a:r>
              <a:rPr lang="es-ES" b="1" dirty="0"/>
              <a:t>CAPITULO VII. DE LA ASAMBLEA GENERAL</a:t>
            </a:r>
            <a:r>
              <a:rPr lang="es-ES" dirty="0"/>
              <a:t> </a:t>
            </a:r>
          </a:p>
          <a:p>
            <a:r>
              <a:rPr lang="es-ES" b="1" dirty="0"/>
              <a:t>ARTÍCULO 17º. </a:t>
            </a:r>
            <a:r>
              <a:rPr lang="es-CO" dirty="0">
                <a:solidFill>
                  <a:srgbClr val="FF0000"/>
                </a:solidFill>
              </a:rPr>
              <a:t>A la asamblea General de Delegados también podrán asistir los delegados fraternos o invitados afiliados que la Junta Directiva de cada subdirectiva o Comité Regional presenten, que sumados el número máximo sea igual al de delegados plenos; excepto la Subdirectiva anfitriona, quien podrá llevar el doble de delegados fraternos e invitados afiliados. </a:t>
            </a:r>
          </a:p>
          <a:p>
            <a:endParaRPr lang="es-CO" b="1" dirty="0"/>
          </a:p>
          <a:p>
            <a:r>
              <a:rPr lang="es-ES" b="1" dirty="0"/>
              <a:t>ARTÍCULO 18: </a:t>
            </a:r>
            <a:r>
              <a:rPr lang="es-ES" dirty="0"/>
              <a:t>Son funciones especiales de los delegados plenos y fraternales.</a:t>
            </a:r>
          </a:p>
          <a:p>
            <a:r>
              <a:rPr lang="es-ES" dirty="0"/>
              <a:t>e. Asistir por lo menos una vez al mes a las reuniones de la Subdirectiva. </a:t>
            </a:r>
            <a:endParaRPr lang="es-CO" dirty="0"/>
          </a:p>
          <a:p>
            <a:endParaRPr lang="es-ES" dirty="0"/>
          </a:p>
          <a:p>
            <a:r>
              <a:rPr lang="es-ES" b="1" dirty="0"/>
              <a:t>CAPITULO VIII DE LAS ASAMBLEAS DE SUBDIRECTIVAS Y COMITES REGIONALES</a:t>
            </a:r>
            <a:endParaRPr lang="es-CO" dirty="0"/>
          </a:p>
          <a:p>
            <a:r>
              <a:rPr lang="es-ES" dirty="0"/>
              <a:t> </a:t>
            </a:r>
            <a:endParaRPr lang="es-CO" dirty="0"/>
          </a:p>
          <a:p>
            <a:r>
              <a:rPr lang="es-ES" b="1" dirty="0">
                <a:solidFill>
                  <a:srgbClr val="FF0000"/>
                </a:solidFill>
              </a:rPr>
              <a:t>ARTÍCULO 19º</a:t>
            </a:r>
            <a:r>
              <a:rPr lang="es-ES" dirty="0">
                <a:solidFill>
                  <a:srgbClr val="FF0000"/>
                </a:solidFill>
              </a:rPr>
              <a:t>. Se reunirá ordinariamente cada seis meses convocada por la Junta Directiva o por afiliados no inferior tercera parte (1/3).</a:t>
            </a:r>
            <a:endParaRPr lang="es-CO" dirty="0">
              <a:solidFill>
                <a:srgbClr val="FF0000"/>
              </a:solidFill>
            </a:endParaRPr>
          </a:p>
          <a:p>
            <a:r>
              <a:rPr lang="es-ES" dirty="0">
                <a:solidFill>
                  <a:srgbClr val="FF0000"/>
                </a:solidFill>
              </a:rPr>
              <a:t> </a:t>
            </a:r>
            <a:endParaRPr lang="es-CO" dirty="0">
              <a:solidFill>
                <a:srgbClr val="FF0000"/>
              </a:solidFill>
            </a:endParaRPr>
          </a:p>
          <a:p>
            <a:r>
              <a:rPr lang="es-ES" b="1" dirty="0">
                <a:solidFill>
                  <a:srgbClr val="FF0000"/>
                </a:solidFill>
              </a:rPr>
              <a:t>PARAGRAFO 1: </a:t>
            </a:r>
            <a:r>
              <a:rPr lang="es-ES" dirty="0">
                <a:solidFill>
                  <a:srgbClr val="FF0000"/>
                </a:solidFill>
              </a:rPr>
              <a:t>Las</a:t>
            </a:r>
            <a:r>
              <a:rPr lang="es-ES" b="1" dirty="0">
                <a:solidFill>
                  <a:srgbClr val="FF0000"/>
                </a:solidFill>
              </a:rPr>
              <a:t> </a:t>
            </a:r>
            <a:r>
              <a:rPr lang="es-ES" dirty="0">
                <a:solidFill>
                  <a:srgbClr val="FF0000"/>
                </a:solidFill>
              </a:rPr>
              <a:t>Asambleas extraordinaria, de igual forma a ordinarias con temas específicos.</a:t>
            </a:r>
            <a:endParaRPr lang="es-CO" dirty="0">
              <a:solidFill>
                <a:srgbClr val="FF0000"/>
              </a:solidFill>
            </a:endParaRPr>
          </a:p>
          <a:p>
            <a:r>
              <a:rPr lang="es-ES" dirty="0">
                <a:solidFill>
                  <a:srgbClr val="FF0000"/>
                </a:solidFill>
              </a:rPr>
              <a:t> </a:t>
            </a:r>
            <a:endParaRPr lang="es-CO" dirty="0">
              <a:solidFill>
                <a:srgbClr val="FF0000"/>
              </a:solidFill>
            </a:endParaRPr>
          </a:p>
          <a:p>
            <a:r>
              <a:rPr lang="es-ES" b="1" dirty="0">
                <a:solidFill>
                  <a:srgbClr val="FF0000"/>
                </a:solidFill>
              </a:rPr>
              <a:t>PARAGRAFO 2: N</a:t>
            </a:r>
            <a:r>
              <a:rPr lang="es-ES" dirty="0">
                <a:solidFill>
                  <a:srgbClr val="FF0000"/>
                </a:solidFill>
              </a:rPr>
              <a:t>o constituir quórum toma decisiones, una hora después se deja en acta y la asamblea se podrá desarrollar con el 25% del total de afiliados de la Subdirectiva</a:t>
            </a:r>
            <a:endParaRPr lang="es-CO" dirty="0">
              <a:solidFill>
                <a:srgbClr val="FF0000"/>
              </a:solidFill>
            </a:endParaRPr>
          </a:p>
          <a:p>
            <a:endParaRPr lang="es-CO" dirty="0">
              <a:solidFill>
                <a:srgbClr val="FF0000"/>
              </a:solidFill>
            </a:endParaRPr>
          </a:p>
        </p:txBody>
      </p:sp>
      <p:pic>
        <p:nvPicPr>
          <p:cNvPr id="10" name="Imagen 9"/>
          <p:cNvPicPr>
            <a:picLocks noChangeAspect="1"/>
          </p:cNvPicPr>
          <p:nvPr/>
        </p:nvPicPr>
        <p:blipFill>
          <a:blip r:embed="rId5"/>
          <a:stretch>
            <a:fillRect/>
          </a:stretch>
        </p:blipFill>
        <p:spPr>
          <a:xfrm>
            <a:off x="0" y="0"/>
            <a:ext cx="2898618" cy="978754"/>
          </a:xfrm>
          <a:prstGeom prst="rect">
            <a:avLst/>
          </a:prstGeom>
        </p:spPr>
      </p:pic>
    </p:spTree>
    <p:extLst>
      <p:ext uri="{BB962C8B-B14F-4D97-AF65-F5344CB8AC3E}">
        <p14:creationId xmlns:p14="http://schemas.microsoft.com/office/powerpoint/2010/main" val="984796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pattFill prst="pct5">
          <a:fgClr>
            <a:srgbClr val="92D050"/>
          </a:fgClr>
          <a:bgClr>
            <a:schemeClr val="bg2"/>
          </a:bgClr>
        </a:pattFill>
        <a:effectLst/>
      </p:bgPr>
    </p:bg>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988274"/>
          </a:xfrm>
          <a:prstGeom prst="rect">
            <a:avLst/>
          </a:prstGeom>
        </p:spPr>
      </p:pic>
      <p:sp>
        <p:nvSpPr>
          <p:cNvPr id="5" name="CuadroTexto 4"/>
          <p:cNvSpPr txBox="1"/>
          <p:nvPr/>
        </p:nvSpPr>
        <p:spPr>
          <a:xfrm>
            <a:off x="1103586" y="5191339"/>
            <a:ext cx="7755458" cy="400110"/>
          </a:xfrm>
          <a:prstGeom prst="rect">
            <a:avLst/>
          </a:prstGeom>
          <a:noFill/>
        </p:spPr>
        <p:txBody>
          <a:bodyPr wrap="square" rtlCol="0">
            <a:spAutoFit/>
          </a:bodyPr>
          <a:lstStyle/>
          <a:p>
            <a:pPr algn="ctr"/>
            <a:r>
              <a:rPr lang="es-CO" sz="2000" dirty="0">
                <a:latin typeface="Tahoma" panose="020B0604030504040204" pitchFamily="34" charset="0"/>
                <a:ea typeface="Tahoma" panose="020B0604030504040204" pitchFamily="34" charset="0"/>
                <a:cs typeface="Tahoma" panose="020B0604030504040204" pitchFamily="34" charset="0"/>
              </a:rPr>
              <a:t>.</a:t>
            </a:r>
          </a:p>
        </p:txBody>
      </p:sp>
      <p:pic>
        <p:nvPicPr>
          <p:cNvPr id="8" name="Imagen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18232" y="88518"/>
            <a:ext cx="1109662" cy="976754"/>
          </a:xfrm>
          <a:prstGeom prst="rect">
            <a:avLst/>
          </a:prstGeom>
          <a:noFill/>
          <a:ln>
            <a:noFill/>
          </a:ln>
        </p:spPr>
      </p:pic>
      <p:sp>
        <p:nvSpPr>
          <p:cNvPr id="3" name="CuadroTexto 2"/>
          <p:cNvSpPr txBox="1"/>
          <p:nvPr/>
        </p:nvSpPr>
        <p:spPr>
          <a:xfrm>
            <a:off x="2173010" y="6529470"/>
            <a:ext cx="2398990" cy="369332"/>
          </a:xfrm>
          <a:prstGeom prst="rect">
            <a:avLst/>
          </a:prstGeom>
          <a:noFill/>
        </p:spPr>
        <p:txBody>
          <a:bodyPr wrap="none" rtlCol="0">
            <a:spAutoFit/>
          </a:bodyPr>
          <a:lstStyle/>
          <a:p>
            <a:r>
              <a:rPr lang="es-ES" b="1" dirty="0"/>
              <a:t>ESTATUTOS SINDESENA</a:t>
            </a:r>
            <a:endParaRPr lang="es-CO" b="1" dirty="0"/>
          </a:p>
        </p:txBody>
      </p:sp>
      <p:sp>
        <p:nvSpPr>
          <p:cNvPr id="9" name="Rectángulo 8"/>
          <p:cNvSpPr/>
          <p:nvPr/>
        </p:nvSpPr>
        <p:spPr>
          <a:xfrm>
            <a:off x="2573419" y="437969"/>
            <a:ext cx="4572000" cy="923330"/>
          </a:xfrm>
          <a:prstGeom prst="rect">
            <a:avLst/>
          </a:prstGeom>
        </p:spPr>
        <p:txBody>
          <a:bodyPr>
            <a:spAutoFit/>
          </a:bodyPr>
          <a:lstStyle/>
          <a:p>
            <a:pPr algn="ctr"/>
            <a:r>
              <a:rPr lang="es-ES" b="1" dirty="0"/>
              <a:t>ESTATUTOS DEL SINDICATO DE EMPLEADOS PÚBLICOS DEL SENA “SINDESENA”</a:t>
            </a:r>
            <a:br>
              <a:rPr lang="es-ES" b="1" dirty="0"/>
            </a:br>
            <a:endParaRPr lang="es-CO" dirty="0"/>
          </a:p>
        </p:txBody>
      </p:sp>
      <p:sp>
        <p:nvSpPr>
          <p:cNvPr id="11" name="CuadroTexto 10"/>
          <p:cNvSpPr txBox="1"/>
          <p:nvPr/>
        </p:nvSpPr>
        <p:spPr>
          <a:xfrm>
            <a:off x="691180" y="1126532"/>
            <a:ext cx="8336478" cy="5324535"/>
          </a:xfrm>
          <a:prstGeom prst="rect">
            <a:avLst/>
          </a:prstGeom>
          <a:solidFill>
            <a:schemeClr val="accent3">
              <a:lumMod val="40000"/>
              <a:lumOff val="60000"/>
            </a:schemeClr>
          </a:solidFill>
        </p:spPr>
        <p:txBody>
          <a:bodyPr wrap="square" rtlCol="0">
            <a:spAutoFit/>
          </a:bodyPr>
          <a:lstStyle/>
          <a:p>
            <a:r>
              <a:rPr lang="es-ES" b="1" dirty="0"/>
              <a:t>CAPITULO IX DE LA JUNTA NACIONAL AMPLIADA:</a:t>
            </a:r>
            <a:endParaRPr lang="es-CO" dirty="0"/>
          </a:p>
          <a:p>
            <a:r>
              <a:rPr lang="es-ES" dirty="0"/>
              <a:t> </a:t>
            </a:r>
            <a:endParaRPr lang="es-CO" dirty="0"/>
          </a:p>
          <a:p>
            <a:r>
              <a:rPr lang="es-ES" sz="1600" b="1" dirty="0"/>
              <a:t>ARTÍCULO 21º</a:t>
            </a:r>
            <a:r>
              <a:rPr lang="es-ES" sz="1600" dirty="0"/>
              <a:t>. Para efectos de consultas, decisiones rápidas, vigilancia del cumplimiento de los presentes estatutos, disposiciones de la Asamblea Nacional y de la Junta Directiva Nacional.</a:t>
            </a:r>
          </a:p>
          <a:p>
            <a:endParaRPr lang="es-ES" sz="1600" dirty="0"/>
          </a:p>
          <a:p>
            <a:r>
              <a:rPr lang="es-ES" sz="1600" dirty="0"/>
              <a:t> </a:t>
            </a:r>
            <a:r>
              <a:rPr lang="es-ES" sz="1600" b="1" dirty="0"/>
              <a:t>ARTÍCULO 22º. : Conformada </a:t>
            </a:r>
            <a:r>
              <a:rPr lang="es-ES" sz="1600" dirty="0"/>
              <a:t> Presidentes y Fiscales, se reunirá dos (2) veces al año. </a:t>
            </a:r>
            <a:endParaRPr lang="es-CO" sz="1600" dirty="0"/>
          </a:p>
          <a:p>
            <a:r>
              <a:rPr lang="es-ES" sz="1600" dirty="0"/>
              <a:t> </a:t>
            </a:r>
            <a:endParaRPr lang="es-CO" sz="1600" dirty="0"/>
          </a:p>
          <a:p>
            <a:r>
              <a:rPr lang="es-ES" sz="1600" b="1" dirty="0"/>
              <a:t>ARTÍCULO 23º</a:t>
            </a:r>
            <a:r>
              <a:rPr lang="es-ES" sz="1600" dirty="0"/>
              <a:t>: Son funciones de la Junta Nacional Ampliada: </a:t>
            </a:r>
            <a:endParaRPr lang="es-CO" sz="1600" dirty="0"/>
          </a:p>
          <a:p>
            <a:r>
              <a:rPr lang="es-ES" sz="1600" dirty="0"/>
              <a:t> </a:t>
            </a:r>
            <a:endParaRPr lang="es-CO" sz="1600" dirty="0"/>
          </a:p>
          <a:p>
            <a:r>
              <a:rPr lang="es-ES" sz="1600" dirty="0"/>
              <a:t>a. Revisar, oír y discutir los informes el cumplimiento de tareas aprobadas por la Asamblea Nacional y proyectar el trabajo.</a:t>
            </a:r>
            <a:endParaRPr lang="es-CO" sz="1600" dirty="0"/>
          </a:p>
          <a:p>
            <a:endParaRPr lang="es-ES" sz="1600" dirty="0"/>
          </a:p>
          <a:p>
            <a:r>
              <a:rPr lang="es-ES" sz="1600" dirty="0"/>
              <a:t>d. Estudiar los problemas sociales, económicos, políticos y organizativos de los afiliados. </a:t>
            </a:r>
            <a:endParaRPr lang="es-CO" sz="1600" dirty="0"/>
          </a:p>
          <a:p>
            <a:r>
              <a:rPr lang="es-ES" sz="1600" dirty="0"/>
              <a:t> </a:t>
            </a:r>
            <a:endParaRPr lang="es-CO" sz="1600" dirty="0"/>
          </a:p>
          <a:p>
            <a:r>
              <a:rPr lang="es-ES" sz="1600" dirty="0"/>
              <a:t>e. Hacer seguimiento al trabajo realizado por las subdirectivas o los comités. </a:t>
            </a:r>
            <a:endParaRPr lang="es-CO" sz="1600" dirty="0"/>
          </a:p>
          <a:p>
            <a:r>
              <a:rPr lang="es-ES" sz="1600" dirty="0"/>
              <a:t> </a:t>
            </a:r>
            <a:endParaRPr lang="es-CO" sz="1600" dirty="0"/>
          </a:p>
          <a:p>
            <a:r>
              <a:rPr lang="es-ES" sz="1600" dirty="0"/>
              <a:t>f. Autorizar a la Junta Directiva Nacional, la gestión de préstamos económicos para el mejoramiento de la infraestructura o equipamiento del sindicato y el ejercicio de actividades sindicales necesarias, que no se hayan previsto y aprobado en la Asamblea Nacional de Delegados. </a:t>
            </a:r>
            <a:endParaRPr lang="es-CO" sz="1600" dirty="0"/>
          </a:p>
          <a:p>
            <a:r>
              <a:rPr lang="es-ES" sz="1600" dirty="0"/>
              <a:t> </a:t>
            </a:r>
            <a:endParaRPr lang="es-CO" sz="1600" dirty="0"/>
          </a:p>
          <a:p>
            <a:r>
              <a:rPr lang="es-ES" sz="1600" dirty="0"/>
              <a:t> </a:t>
            </a:r>
            <a:endParaRPr lang="es-CO" dirty="0"/>
          </a:p>
        </p:txBody>
      </p:sp>
      <p:pic>
        <p:nvPicPr>
          <p:cNvPr id="10" name="Imagen 9"/>
          <p:cNvPicPr>
            <a:picLocks noChangeAspect="1"/>
          </p:cNvPicPr>
          <p:nvPr/>
        </p:nvPicPr>
        <p:blipFill>
          <a:blip r:embed="rId5"/>
          <a:stretch>
            <a:fillRect/>
          </a:stretch>
        </p:blipFill>
        <p:spPr>
          <a:xfrm>
            <a:off x="0" y="46909"/>
            <a:ext cx="2898618" cy="978754"/>
          </a:xfrm>
          <a:prstGeom prst="rect">
            <a:avLst/>
          </a:prstGeom>
        </p:spPr>
      </p:pic>
    </p:spTree>
    <p:extLst>
      <p:ext uri="{BB962C8B-B14F-4D97-AF65-F5344CB8AC3E}">
        <p14:creationId xmlns:p14="http://schemas.microsoft.com/office/powerpoint/2010/main" val="593598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pattFill prst="pct5">
          <a:fgClr>
            <a:srgbClr val="92D050"/>
          </a:fgClr>
          <a:bgClr>
            <a:schemeClr val="bg2"/>
          </a:bgClr>
        </a:pattFill>
        <a:effectLst/>
      </p:bgPr>
    </p:bg>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988274"/>
          </a:xfrm>
          <a:prstGeom prst="rect">
            <a:avLst/>
          </a:prstGeom>
        </p:spPr>
      </p:pic>
      <p:sp>
        <p:nvSpPr>
          <p:cNvPr id="5" name="CuadroTexto 4"/>
          <p:cNvSpPr txBox="1"/>
          <p:nvPr/>
        </p:nvSpPr>
        <p:spPr>
          <a:xfrm>
            <a:off x="1103586" y="5191339"/>
            <a:ext cx="7755458" cy="400110"/>
          </a:xfrm>
          <a:prstGeom prst="rect">
            <a:avLst/>
          </a:prstGeom>
          <a:noFill/>
        </p:spPr>
        <p:txBody>
          <a:bodyPr wrap="square" rtlCol="0">
            <a:spAutoFit/>
          </a:bodyPr>
          <a:lstStyle/>
          <a:p>
            <a:pPr algn="ctr"/>
            <a:r>
              <a:rPr lang="es-CO" sz="2000" dirty="0">
                <a:latin typeface="Tahoma" panose="020B0604030504040204" pitchFamily="34" charset="0"/>
                <a:ea typeface="Tahoma" panose="020B0604030504040204" pitchFamily="34" charset="0"/>
                <a:cs typeface="Tahoma" panose="020B0604030504040204" pitchFamily="34" charset="0"/>
              </a:rPr>
              <a:t>.</a:t>
            </a:r>
          </a:p>
        </p:txBody>
      </p:sp>
      <p:pic>
        <p:nvPicPr>
          <p:cNvPr id="8" name="Imagen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18232" y="88518"/>
            <a:ext cx="1109662" cy="976754"/>
          </a:xfrm>
          <a:prstGeom prst="rect">
            <a:avLst/>
          </a:prstGeom>
          <a:noFill/>
          <a:ln>
            <a:noFill/>
          </a:ln>
        </p:spPr>
      </p:pic>
      <p:sp>
        <p:nvSpPr>
          <p:cNvPr id="3" name="CuadroTexto 2"/>
          <p:cNvSpPr txBox="1"/>
          <p:nvPr/>
        </p:nvSpPr>
        <p:spPr>
          <a:xfrm>
            <a:off x="2173010" y="6529470"/>
            <a:ext cx="2398990" cy="369332"/>
          </a:xfrm>
          <a:prstGeom prst="rect">
            <a:avLst/>
          </a:prstGeom>
          <a:noFill/>
        </p:spPr>
        <p:txBody>
          <a:bodyPr wrap="none" rtlCol="0">
            <a:spAutoFit/>
          </a:bodyPr>
          <a:lstStyle/>
          <a:p>
            <a:r>
              <a:rPr lang="es-ES" b="1" dirty="0"/>
              <a:t>ESTATUTOS SINDESENA</a:t>
            </a:r>
            <a:endParaRPr lang="es-CO" b="1" dirty="0"/>
          </a:p>
        </p:txBody>
      </p:sp>
      <p:sp>
        <p:nvSpPr>
          <p:cNvPr id="9" name="Rectángulo 8"/>
          <p:cNvSpPr/>
          <p:nvPr/>
        </p:nvSpPr>
        <p:spPr>
          <a:xfrm>
            <a:off x="2573419" y="437969"/>
            <a:ext cx="4572000" cy="923330"/>
          </a:xfrm>
          <a:prstGeom prst="rect">
            <a:avLst/>
          </a:prstGeom>
        </p:spPr>
        <p:txBody>
          <a:bodyPr>
            <a:spAutoFit/>
          </a:bodyPr>
          <a:lstStyle/>
          <a:p>
            <a:pPr algn="ctr"/>
            <a:r>
              <a:rPr lang="es-ES" b="1" dirty="0"/>
              <a:t>ESTATUTOS DEL SINDICATO DE EMPLEADOS PÚBLICOS DEL SENA “SINDESENA”</a:t>
            </a:r>
            <a:br>
              <a:rPr lang="es-ES" b="1" dirty="0"/>
            </a:br>
            <a:endParaRPr lang="es-CO" dirty="0"/>
          </a:p>
        </p:txBody>
      </p:sp>
      <p:sp>
        <p:nvSpPr>
          <p:cNvPr id="11" name="CuadroTexto 10"/>
          <p:cNvSpPr txBox="1"/>
          <p:nvPr/>
        </p:nvSpPr>
        <p:spPr>
          <a:xfrm>
            <a:off x="691180" y="1126532"/>
            <a:ext cx="8336478" cy="5816977"/>
          </a:xfrm>
          <a:prstGeom prst="rect">
            <a:avLst/>
          </a:prstGeom>
          <a:solidFill>
            <a:schemeClr val="accent3">
              <a:lumMod val="40000"/>
              <a:lumOff val="60000"/>
            </a:schemeClr>
          </a:solidFill>
        </p:spPr>
        <p:txBody>
          <a:bodyPr wrap="square" rtlCol="0">
            <a:spAutoFit/>
          </a:bodyPr>
          <a:lstStyle/>
          <a:p>
            <a:r>
              <a:rPr lang="es-ES" b="1" dirty="0"/>
              <a:t>CAPITULO X. DE LA JUNTA DIRECTIVA NACIONAL</a:t>
            </a:r>
            <a:endParaRPr lang="es-CO" dirty="0"/>
          </a:p>
          <a:p>
            <a:r>
              <a:rPr lang="es-ES" dirty="0"/>
              <a:t> </a:t>
            </a:r>
            <a:r>
              <a:rPr lang="es-ES" sz="1600" b="1" dirty="0"/>
              <a:t>ARTÍCULO 24º</a:t>
            </a:r>
            <a:r>
              <a:rPr lang="es-ES" sz="1600" dirty="0"/>
              <a:t>. Conformación… </a:t>
            </a:r>
            <a:endParaRPr lang="es-CO" sz="1600" dirty="0"/>
          </a:p>
          <a:p>
            <a:r>
              <a:rPr lang="es-ES" sz="1600" b="1" dirty="0"/>
              <a:t>PARAGRAFO 2</a:t>
            </a:r>
            <a:r>
              <a:rPr lang="es-ES" sz="1600" dirty="0"/>
              <a:t>: Diez (10) de sus integrantes serán amparados por el Fuero Sindical.</a:t>
            </a:r>
            <a:endParaRPr lang="es-CO" sz="1600" dirty="0"/>
          </a:p>
          <a:p>
            <a:r>
              <a:rPr lang="es-ES" sz="1600" b="1" dirty="0"/>
              <a:t>PARAGRAFO 3</a:t>
            </a:r>
            <a:r>
              <a:rPr lang="es-ES" sz="1600" dirty="0"/>
              <a:t>: En Comités Seccionales, dos de sus integrantes tendrán fuero sindical.</a:t>
            </a:r>
          </a:p>
          <a:p>
            <a:endParaRPr lang="es-CO" sz="1600" dirty="0"/>
          </a:p>
          <a:p>
            <a:r>
              <a:rPr lang="es-ES" sz="1600" b="1" dirty="0">
                <a:solidFill>
                  <a:srgbClr val="FF0000"/>
                </a:solidFill>
              </a:rPr>
              <a:t>ARTÍCULO 25º. </a:t>
            </a:r>
            <a:r>
              <a:rPr lang="es-ES" sz="1600" dirty="0">
                <a:solidFill>
                  <a:srgbClr val="FF0000"/>
                </a:solidFill>
              </a:rPr>
              <a:t>Para ser miembro de la Junta Directiva Nacional se requiere: </a:t>
            </a:r>
            <a:endParaRPr lang="es-CO" sz="1600" dirty="0">
              <a:solidFill>
                <a:srgbClr val="FF0000"/>
              </a:solidFill>
            </a:endParaRPr>
          </a:p>
          <a:p>
            <a:r>
              <a:rPr lang="es-ES" sz="1600" dirty="0">
                <a:solidFill>
                  <a:srgbClr val="FF0000"/>
                </a:solidFill>
              </a:rPr>
              <a:t> </a:t>
            </a:r>
            <a:r>
              <a:rPr lang="es-ES" sz="1400" dirty="0">
                <a:solidFill>
                  <a:srgbClr val="FF0000"/>
                </a:solidFill>
              </a:rPr>
              <a:t>c) </a:t>
            </a:r>
            <a:r>
              <a:rPr lang="es-CO" sz="1600" dirty="0">
                <a:solidFill>
                  <a:srgbClr val="FF0000"/>
                </a:solidFill>
              </a:rPr>
              <a:t>No haber sido sancionado sindicalmente por falta grave o gravísima en ejercicio del último período ordinario de Junta Directiva (mínimo dos años). </a:t>
            </a:r>
          </a:p>
          <a:p>
            <a:endParaRPr lang="es-ES" sz="1600" dirty="0"/>
          </a:p>
          <a:p>
            <a:r>
              <a:rPr lang="es-ES" sz="1600" dirty="0"/>
              <a:t>f. No pertenecer a la Junta Directiva de otra organización Sindical, dentro del SENA</a:t>
            </a:r>
            <a:endParaRPr lang="es-CO" sz="1600" dirty="0"/>
          </a:p>
          <a:p>
            <a:r>
              <a:rPr lang="es-ES" sz="1600" dirty="0"/>
              <a:t> </a:t>
            </a:r>
          </a:p>
          <a:p>
            <a:r>
              <a:rPr lang="es-ES" sz="1600" dirty="0">
                <a:solidFill>
                  <a:srgbClr val="FF0000"/>
                </a:solidFill>
              </a:rPr>
              <a:t>g. No haber ejercido funciones de Dirección y/o coordinación  año anterior a la postulación.</a:t>
            </a:r>
            <a:endParaRPr lang="es-CO" sz="1600" dirty="0">
              <a:solidFill>
                <a:srgbClr val="FF0000"/>
              </a:solidFill>
            </a:endParaRPr>
          </a:p>
          <a:p>
            <a:r>
              <a:rPr lang="es-ES" sz="1600" dirty="0"/>
              <a:t> </a:t>
            </a:r>
            <a:endParaRPr lang="es-CO" sz="1600" dirty="0"/>
          </a:p>
          <a:p>
            <a:r>
              <a:rPr lang="es-ES" sz="1600" b="1" dirty="0">
                <a:solidFill>
                  <a:srgbClr val="FF0000"/>
                </a:solidFill>
              </a:rPr>
              <a:t>PARÁGRAFO 1</a:t>
            </a:r>
            <a:r>
              <a:rPr lang="es-ES" sz="1600" dirty="0">
                <a:solidFill>
                  <a:srgbClr val="FF0000"/>
                </a:solidFill>
              </a:rPr>
              <a:t>: Mismos Requisitos los integrantes de juntas de sub directiva y de los comités.</a:t>
            </a:r>
            <a:endParaRPr lang="es-CO" sz="1600" dirty="0">
              <a:solidFill>
                <a:srgbClr val="FF0000"/>
              </a:solidFill>
            </a:endParaRPr>
          </a:p>
          <a:p>
            <a:r>
              <a:rPr lang="es-ES" sz="1600" dirty="0"/>
              <a:t> </a:t>
            </a:r>
            <a:endParaRPr lang="es-CO" sz="1600" dirty="0"/>
          </a:p>
          <a:p>
            <a:r>
              <a:rPr lang="es-ES" sz="1600" b="1" dirty="0"/>
              <a:t>ARTÍCULO 26º</a:t>
            </a:r>
            <a:r>
              <a:rPr lang="es-ES" sz="1600" dirty="0"/>
              <a:t>. La elección de Junta Directiva por cociente, Fiscal la fracción mayor minoritaria.</a:t>
            </a:r>
            <a:endParaRPr lang="es-CO" sz="1600" dirty="0"/>
          </a:p>
          <a:p>
            <a:r>
              <a:rPr lang="es-ES" sz="1600" dirty="0"/>
              <a:t> </a:t>
            </a:r>
            <a:r>
              <a:rPr lang="es-ES" sz="1600" b="1" dirty="0">
                <a:solidFill>
                  <a:srgbClr val="FF0000"/>
                </a:solidFill>
              </a:rPr>
              <a:t>PARAGRAFO 1</a:t>
            </a:r>
            <a:r>
              <a:rPr lang="es-ES" sz="1600" dirty="0">
                <a:solidFill>
                  <a:srgbClr val="FF0000"/>
                </a:solidFill>
              </a:rPr>
              <a:t>. Presentar dos planchas para la elección de la Junta Directiva o Comité Seccional.</a:t>
            </a:r>
            <a:endParaRPr lang="es-CO" sz="1600" dirty="0">
              <a:solidFill>
                <a:srgbClr val="FF0000"/>
              </a:solidFill>
            </a:endParaRPr>
          </a:p>
          <a:p>
            <a:r>
              <a:rPr lang="es-ES" sz="1600" dirty="0">
                <a:solidFill>
                  <a:srgbClr val="FF0000"/>
                </a:solidFill>
              </a:rPr>
              <a:t> </a:t>
            </a:r>
            <a:r>
              <a:rPr lang="es-ES" sz="1600" b="1" dirty="0">
                <a:solidFill>
                  <a:srgbClr val="FF0000"/>
                </a:solidFill>
              </a:rPr>
              <a:t>PARAGRAFO 7: </a:t>
            </a:r>
            <a:r>
              <a:rPr lang="es-ES" sz="1600" dirty="0">
                <a:solidFill>
                  <a:srgbClr val="FF0000"/>
                </a:solidFill>
              </a:rPr>
              <a:t>Para ser elegido miembro presencia, o enviar expresamente deseo de pertenecer. </a:t>
            </a:r>
            <a:endParaRPr lang="es-CO" sz="1600" dirty="0">
              <a:solidFill>
                <a:srgbClr val="FF0000"/>
              </a:solidFill>
            </a:endParaRPr>
          </a:p>
          <a:p>
            <a:r>
              <a:rPr lang="es-ES" sz="1600" dirty="0"/>
              <a:t> </a:t>
            </a:r>
          </a:p>
          <a:p>
            <a:r>
              <a:rPr lang="es-ES" sz="1600" b="1" dirty="0">
                <a:solidFill>
                  <a:srgbClr val="FF0000"/>
                </a:solidFill>
              </a:rPr>
              <a:t>ARTÍCULO 27º</a:t>
            </a:r>
            <a:r>
              <a:rPr lang="es-ES" sz="1600" dirty="0">
                <a:solidFill>
                  <a:srgbClr val="FF0000"/>
                </a:solidFill>
              </a:rPr>
              <a:t>. No podrá formar, represente al empleador frente a sus trabajadores. </a:t>
            </a:r>
          </a:p>
          <a:p>
            <a:r>
              <a:rPr lang="es-ES" sz="1600" b="1" dirty="0"/>
              <a:t> </a:t>
            </a:r>
            <a:endParaRPr lang="es-CO" sz="1600" dirty="0"/>
          </a:p>
          <a:p>
            <a:r>
              <a:rPr lang="es-ES" sz="1600" b="1" dirty="0">
                <a:solidFill>
                  <a:srgbClr val="FF0000"/>
                </a:solidFill>
              </a:rPr>
              <a:t>ARTÍCULO 28º</a:t>
            </a:r>
            <a:r>
              <a:rPr lang="es-ES" sz="1600" dirty="0">
                <a:solidFill>
                  <a:srgbClr val="FF0000"/>
                </a:solidFill>
              </a:rPr>
              <a:t>. Directivos entrarán en el ejercicio de sus cargos hayan surtido las notificaciones.  </a:t>
            </a:r>
            <a:endParaRPr lang="es-CO" sz="1600" dirty="0">
              <a:solidFill>
                <a:srgbClr val="FF0000"/>
              </a:solidFill>
            </a:endParaRPr>
          </a:p>
          <a:p>
            <a:endParaRPr lang="es-ES" sz="1600" b="1" dirty="0"/>
          </a:p>
        </p:txBody>
      </p:sp>
      <p:pic>
        <p:nvPicPr>
          <p:cNvPr id="10" name="Imagen 9"/>
          <p:cNvPicPr>
            <a:picLocks noChangeAspect="1"/>
          </p:cNvPicPr>
          <p:nvPr/>
        </p:nvPicPr>
        <p:blipFill>
          <a:blip r:embed="rId5"/>
          <a:stretch>
            <a:fillRect/>
          </a:stretch>
        </p:blipFill>
        <p:spPr>
          <a:xfrm>
            <a:off x="182991" y="14040"/>
            <a:ext cx="2898618" cy="978754"/>
          </a:xfrm>
          <a:prstGeom prst="rect">
            <a:avLst/>
          </a:prstGeom>
        </p:spPr>
      </p:pic>
    </p:spTree>
    <p:extLst>
      <p:ext uri="{BB962C8B-B14F-4D97-AF65-F5344CB8AC3E}">
        <p14:creationId xmlns:p14="http://schemas.microsoft.com/office/powerpoint/2010/main" val="542054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pattFill prst="pct5">
          <a:fgClr>
            <a:srgbClr val="92D050"/>
          </a:fgClr>
          <a:bgClr>
            <a:schemeClr val="bg2"/>
          </a:bgClr>
        </a:pattFill>
        <a:effectLst/>
      </p:bgPr>
    </p:bg>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988274"/>
          </a:xfrm>
          <a:prstGeom prst="rect">
            <a:avLst/>
          </a:prstGeom>
        </p:spPr>
      </p:pic>
      <p:sp>
        <p:nvSpPr>
          <p:cNvPr id="5" name="CuadroTexto 4"/>
          <p:cNvSpPr txBox="1"/>
          <p:nvPr/>
        </p:nvSpPr>
        <p:spPr>
          <a:xfrm>
            <a:off x="1103586" y="5191339"/>
            <a:ext cx="7755458" cy="400110"/>
          </a:xfrm>
          <a:prstGeom prst="rect">
            <a:avLst/>
          </a:prstGeom>
          <a:noFill/>
        </p:spPr>
        <p:txBody>
          <a:bodyPr wrap="square" rtlCol="0">
            <a:spAutoFit/>
          </a:bodyPr>
          <a:lstStyle/>
          <a:p>
            <a:pPr algn="ctr"/>
            <a:r>
              <a:rPr lang="es-CO" sz="2000" dirty="0">
                <a:latin typeface="Tahoma" panose="020B0604030504040204" pitchFamily="34" charset="0"/>
                <a:ea typeface="Tahoma" panose="020B0604030504040204" pitchFamily="34" charset="0"/>
                <a:cs typeface="Tahoma" panose="020B0604030504040204" pitchFamily="34" charset="0"/>
              </a:rPr>
              <a:t>.</a:t>
            </a:r>
          </a:p>
        </p:txBody>
      </p:sp>
      <p:pic>
        <p:nvPicPr>
          <p:cNvPr id="8" name="Imagen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18232" y="88518"/>
            <a:ext cx="1109662" cy="976754"/>
          </a:xfrm>
          <a:prstGeom prst="rect">
            <a:avLst/>
          </a:prstGeom>
          <a:noFill/>
          <a:ln>
            <a:noFill/>
          </a:ln>
        </p:spPr>
      </p:pic>
      <p:sp>
        <p:nvSpPr>
          <p:cNvPr id="3" name="CuadroTexto 2"/>
          <p:cNvSpPr txBox="1"/>
          <p:nvPr/>
        </p:nvSpPr>
        <p:spPr>
          <a:xfrm>
            <a:off x="2173010" y="6529470"/>
            <a:ext cx="2398990" cy="369332"/>
          </a:xfrm>
          <a:prstGeom prst="rect">
            <a:avLst/>
          </a:prstGeom>
          <a:noFill/>
        </p:spPr>
        <p:txBody>
          <a:bodyPr wrap="none" rtlCol="0">
            <a:spAutoFit/>
          </a:bodyPr>
          <a:lstStyle/>
          <a:p>
            <a:r>
              <a:rPr lang="es-ES" b="1" dirty="0"/>
              <a:t>ESTATUTOS SINDESENA</a:t>
            </a:r>
            <a:endParaRPr lang="es-CO" b="1" dirty="0"/>
          </a:p>
        </p:txBody>
      </p:sp>
      <p:sp>
        <p:nvSpPr>
          <p:cNvPr id="9" name="Rectángulo 8"/>
          <p:cNvSpPr/>
          <p:nvPr/>
        </p:nvSpPr>
        <p:spPr>
          <a:xfrm>
            <a:off x="2573419" y="437969"/>
            <a:ext cx="4572000" cy="923330"/>
          </a:xfrm>
          <a:prstGeom prst="rect">
            <a:avLst/>
          </a:prstGeom>
        </p:spPr>
        <p:txBody>
          <a:bodyPr>
            <a:spAutoFit/>
          </a:bodyPr>
          <a:lstStyle/>
          <a:p>
            <a:pPr algn="ctr"/>
            <a:r>
              <a:rPr lang="es-ES" b="1" dirty="0"/>
              <a:t>ESTATUTOS DEL SINDICATO DE EMPLEADOS PÚBLICOS DEL SENA “SINDESENA”</a:t>
            </a:r>
            <a:br>
              <a:rPr lang="es-ES" b="1" dirty="0"/>
            </a:br>
            <a:endParaRPr lang="es-CO" dirty="0"/>
          </a:p>
        </p:txBody>
      </p:sp>
      <p:sp>
        <p:nvSpPr>
          <p:cNvPr id="11" name="CuadroTexto 10"/>
          <p:cNvSpPr txBox="1"/>
          <p:nvPr/>
        </p:nvSpPr>
        <p:spPr>
          <a:xfrm>
            <a:off x="691180" y="1065272"/>
            <a:ext cx="8336478" cy="5570756"/>
          </a:xfrm>
          <a:prstGeom prst="rect">
            <a:avLst/>
          </a:prstGeom>
          <a:solidFill>
            <a:schemeClr val="accent3">
              <a:lumMod val="40000"/>
              <a:lumOff val="60000"/>
            </a:schemeClr>
          </a:solidFill>
        </p:spPr>
        <p:txBody>
          <a:bodyPr wrap="square" rtlCol="0">
            <a:spAutoFit/>
          </a:bodyPr>
          <a:lstStyle/>
          <a:p>
            <a:r>
              <a:rPr lang="es-ES" b="1" dirty="0"/>
              <a:t>CAPITULO X. DE LA JUNTA DIRECTIVA NACIONAL</a:t>
            </a:r>
            <a:endParaRPr lang="es-CO" dirty="0"/>
          </a:p>
          <a:p>
            <a:r>
              <a:rPr lang="es-ES" dirty="0"/>
              <a:t> </a:t>
            </a:r>
            <a:r>
              <a:rPr lang="es-ES" sz="1600" b="1" dirty="0"/>
              <a:t>PARAGRAFO 1</a:t>
            </a:r>
            <a:r>
              <a:rPr lang="es-ES" sz="1600" dirty="0">
                <a:solidFill>
                  <a:srgbClr val="FF0000"/>
                </a:solidFill>
              </a:rPr>
              <a:t>: La condición de Integrante de la Junta Directiva Nacional, se pierde por el hecho de faltar a tres (3) reuniones consecutivas de la Junta Directiva sin excusa previa justificada, y siempre que medie para la reunión el permiso sindical. </a:t>
            </a:r>
            <a:endParaRPr lang="es-CO" sz="1600" dirty="0">
              <a:solidFill>
                <a:srgbClr val="FF0000"/>
              </a:solidFill>
            </a:endParaRPr>
          </a:p>
          <a:p>
            <a:endParaRPr lang="es-ES" sz="1600" b="1" dirty="0"/>
          </a:p>
          <a:p>
            <a:r>
              <a:rPr lang="es-ES" sz="1600" b="1" dirty="0"/>
              <a:t>PARAGRAFO 2:</a:t>
            </a:r>
            <a:r>
              <a:rPr lang="es-ES" sz="1600" dirty="0"/>
              <a:t> El fiscal adelantará el procedimiento y presentará ante la Junta Nacional la propuesta de retiro con las evidencias respectivas, la cual deberá decidir y adelantar los trámites respectivos ante el Ministerio del Trabajo. </a:t>
            </a:r>
            <a:endParaRPr lang="es-CO" sz="1600" dirty="0"/>
          </a:p>
          <a:p>
            <a:r>
              <a:rPr lang="es-ES" sz="1600" dirty="0"/>
              <a:t> </a:t>
            </a:r>
            <a:endParaRPr lang="es-CO" sz="1600" dirty="0"/>
          </a:p>
          <a:p>
            <a:r>
              <a:rPr lang="es-ES" sz="1600" b="1" dirty="0">
                <a:solidFill>
                  <a:srgbClr val="FF0000"/>
                </a:solidFill>
              </a:rPr>
              <a:t>PARAGRAFO 3</a:t>
            </a:r>
            <a:r>
              <a:rPr lang="es-ES" sz="1600" dirty="0">
                <a:solidFill>
                  <a:srgbClr val="FF0000"/>
                </a:solidFill>
              </a:rPr>
              <a:t>: Lo establecido en los PARAGRAFOS anteriores se aplicará igualmente para las subdirectivas y comités</a:t>
            </a:r>
            <a:r>
              <a:rPr lang="es-ES" sz="1600" dirty="0"/>
              <a:t>.</a:t>
            </a:r>
            <a:endParaRPr lang="es-CO" sz="1600" dirty="0"/>
          </a:p>
          <a:p>
            <a:r>
              <a:rPr lang="es-ES" sz="1600" dirty="0"/>
              <a:t> </a:t>
            </a:r>
            <a:endParaRPr lang="es-CO" sz="1600" dirty="0"/>
          </a:p>
          <a:p>
            <a:r>
              <a:rPr lang="es-ES" sz="1600" b="1" dirty="0"/>
              <a:t>ARTÍCULO 29º</a:t>
            </a:r>
            <a:r>
              <a:rPr lang="es-ES" sz="1600" dirty="0"/>
              <a:t>. Cualquier cambio total o parcial de la Junta Directiva Nacional se comunicará directamente al Inspector del Trabajo, según el caso para el respectivo depósito y certificación, o en su defecto a la primera autoridad del lugar.</a:t>
            </a:r>
          </a:p>
          <a:p>
            <a:r>
              <a:rPr lang="es-ES" sz="1600" dirty="0"/>
              <a:t> </a:t>
            </a:r>
            <a:endParaRPr lang="es-CO" sz="1600" dirty="0"/>
          </a:p>
          <a:p>
            <a:r>
              <a:rPr lang="es-ES" sz="1600" dirty="0">
                <a:solidFill>
                  <a:srgbClr val="FF0000"/>
                </a:solidFill>
              </a:rPr>
              <a:t>Se debe disponer en el acta de cambio de Junta, la firma de aceptación del cargo asignado de cada uno de los nuevos integrantes.</a:t>
            </a:r>
            <a:endParaRPr lang="es-CO" sz="1600" dirty="0">
              <a:solidFill>
                <a:srgbClr val="FF0000"/>
              </a:solidFill>
            </a:endParaRPr>
          </a:p>
          <a:p>
            <a:r>
              <a:rPr lang="es-ES" sz="1600" dirty="0"/>
              <a:t> </a:t>
            </a:r>
            <a:endParaRPr lang="es-CO" sz="1600" dirty="0"/>
          </a:p>
          <a:p>
            <a:r>
              <a:rPr lang="es-ES" sz="1600" b="1" dirty="0"/>
              <a:t>ARTÍCULO 30º</a:t>
            </a:r>
            <a:r>
              <a:rPr lang="es-ES" sz="1600" dirty="0"/>
              <a:t>. La calidad de miembro de la Junta Directiva Nacional es renunciable ante la Asamblea que la confirió, pero no encontrándose reunida ésta, la renuncia debe presentarse ante la Junta Directiva y ser considerada por ella</a:t>
            </a:r>
            <a:endParaRPr lang="es-CO" sz="1600" dirty="0"/>
          </a:p>
        </p:txBody>
      </p:sp>
      <p:pic>
        <p:nvPicPr>
          <p:cNvPr id="10" name="Imagen 9"/>
          <p:cNvPicPr>
            <a:picLocks noChangeAspect="1"/>
          </p:cNvPicPr>
          <p:nvPr/>
        </p:nvPicPr>
        <p:blipFill>
          <a:blip r:embed="rId5"/>
          <a:stretch>
            <a:fillRect/>
          </a:stretch>
        </p:blipFill>
        <p:spPr>
          <a:xfrm>
            <a:off x="0" y="43259"/>
            <a:ext cx="2898618" cy="978754"/>
          </a:xfrm>
          <a:prstGeom prst="rect">
            <a:avLst/>
          </a:prstGeom>
        </p:spPr>
      </p:pic>
    </p:spTree>
    <p:extLst>
      <p:ext uri="{BB962C8B-B14F-4D97-AF65-F5344CB8AC3E}">
        <p14:creationId xmlns:p14="http://schemas.microsoft.com/office/powerpoint/2010/main" val="9617335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pattFill prst="pct5">
          <a:fgClr>
            <a:srgbClr val="92D050"/>
          </a:fgClr>
          <a:bgClr>
            <a:schemeClr val="bg2"/>
          </a:bgClr>
        </a:pattFill>
        <a:effectLst/>
      </p:bgPr>
    </p:bg>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988274"/>
          </a:xfrm>
          <a:prstGeom prst="rect">
            <a:avLst/>
          </a:prstGeom>
        </p:spPr>
      </p:pic>
      <p:sp>
        <p:nvSpPr>
          <p:cNvPr id="5" name="CuadroTexto 4"/>
          <p:cNvSpPr txBox="1"/>
          <p:nvPr/>
        </p:nvSpPr>
        <p:spPr>
          <a:xfrm>
            <a:off x="1103586" y="5191339"/>
            <a:ext cx="7755458" cy="400110"/>
          </a:xfrm>
          <a:prstGeom prst="rect">
            <a:avLst/>
          </a:prstGeom>
          <a:noFill/>
        </p:spPr>
        <p:txBody>
          <a:bodyPr wrap="square" rtlCol="0">
            <a:spAutoFit/>
          </a:bodyPr>
          <a:lstStyle/>
          <a:p>
            <a:pPr algn="ctr"/>
            <a:r>
              <a:rPr lang="es-CO" sz="2000" dirty="0">
                <a:latin typeface="Tahoma" panose="020B0604030504040204" pitchFamily="34" charset="0"/>
                <a:ea typeface="Tahoma" panose="020B0604030504040204" pitchFamily="34" charset="0"/>
                <a:cs typeface="Tahoma" panose="020B0604030504040204" pitchFamily="34" charset="0"/>
              </a:rPr>
              <a:t>.</a:t>
            </a:r>
          </a:p>
        </p:txBody>
      </p:sp>
      <p:pic>
        <p:nvPicPr>
          <p:cNvPr id="8" name="Imagen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18232" y="88518"/>
            <a:ext cx="1109662" cy="976754"/>
          </a:xfrm>
          <a:prstGeom prst="rect">
            <a:avLst/>
          </a:prstGeom>
          <a:noFill/>
          <a:ln>
            <a:noFill/>
          </a:ln>
        </p:spPr>
      </p:pic>
      <p:sp>
        <p:nvSpPr>
          <p:cNvPr id="3" name="CuadroTexto 2"/>
          <p:cNvSpPr txBox="1"/>
          <p:nvPr/>
        </p:nvSpPr>
        <p:spPr>
          <a:xfrm>
            <a:off x="2173010" y="6529470"/>
            <a:ext cx="2398990" cy="369332"/>
          </a:xfrm>
          <a:prstGeom prst="rect">
            <a:avLst/>
          </a:prstGeom>
          <a:noFill/>
        </p:spPr>
        <p:txBody>
          <a:bodyPr wrap="none" rtlCol="0">
            <a:spAutoFit/>
          </a:bodyPr>
          <a:lstStyle/>
          <a:p>
            <a:r>
              <a:rPr lang="es-ES" b="1" dirty="0"/>
              <a:t>ESTATUTOS SINDESENA</a:t>
            </a:r>
            <a:endParaRPr lang="es-CO" b="1" dirty="0"/>
          </a:p>
        </p:txBody>
      </p:sp>
      <p:sp>
        <p:nvSpPr>
          <p:cNvPr id="9" name="Rectángulo 8"/>
          <p:cNvSpPr/>
          <p:nvPr/>
        </p:nvSpPr>
        <p:spPr>
          <a:xfrm>
            <a:off x="2573419" y="437969"/>
            <a:ext cx="4572000" cy="923330"/>
          </a:xfrm>
          <a:prstGeom prst="rect">
            <a:avLst/>
          </a:prstGeom>
        </p:spPr>
        <p:txBody>
          <a:bodyPr>
            <a:spAutoFit/>
          </a:bodyPr>
          <a:lstStyle/>
          <a:p>
            <a:pPr algn="ctr"/>
            <a:r>
              <a:rPr lang="es-ES" b="1" dirty="0"/>
              <a:t>ESTATUTOS DEL SINDICATO DE EMPLEADOS PÚBLICOS DEL SENA “SINDESENA”</a:t>
            </a:r>
            <a:br>
              <a:rPr lang="es-ES" b="1" dirty="0"/>
            </a:br>
            <a:endParaRPr lang="es-CO" dirty="0"/>
          </a:p>
        </p:txBody>
      </p:sp>
      <p:sp>
        <p:nvSpPr>
          <p:cNvPr id="11" name="CuadroTexto 10"/>
          <p:cNvSpPr txBox="1"/>
          <p:nvPr/>
        </p:nvSpPr>
        <p:spPr>
          <a:xfrm>
            <a:off x="691180" y="1065272"/>
            <a:ext cx="8336478" cy="6463308"/>
          </a:xfrm>
          <a:prstGeom prst="rect">
            <a:avLst/>
          </a:prstGeom>
          <a:solidFill>
            <a:schemeClr val="accent3">
              <a:lumMod val="40000"/>
              <a:lumOff val="60000"/>
            </a:schemeClr>
          </a:solidFill>
        </p:spPr>
        <p:txBody>
          <a:bodyPr wrap="square" rtlCol="0">
            <a:spAutoFit/>
          </a:bodyPr>
          <a:lstStyle/>
          <a:p>
            <a:r>
              <a:rPr lang="es-ES" b="1" dirty="0"/>
              <a:t>CAPITULO X. DE LA JUNTA DIRECTIVA NACIONAL</a:t>
            </a:r>
            <a:endParaRPr lang="es-CO" dirty="0"/>
          </a:p>
          <a:p>
            <a:endParaRPr lang="es-ES" dirty="0"/>
          </a:p>
          <a:p>
            <a:r>
              <a:rPr lang="es-ES" sz="1600" b="1" dirty="0"/>
              <a:t>ARTÍCULO 31º</a:t>
            </a:r>
            <a:r>
              <a:rPr lang="es-ES" sz="1600" dirty="0"/>
              <a:t>. El Fondo de Solidaridad, auxilios económicos a afiliados actividades sindicales. </a:t>
            </a:r>
            <a:endParaRPr lang="es-CO" sz="1600" dirty="0"/>
          </a:p>
          <a:p>
            <a:r>
              <a:rPr lang="es-ES" sz="1600" b="1" dirty="0"/>
              <a:t> </a:t>
            </a:r>
            <a:endParaRPr lang="es-CO" sz="1600" dirty="0"/>
          </a:p>
          <a:p>
            <a:r>
              <a:rPr lang="es-ES" sz="1600" b="1" dirty="0"/>
              <a:t>ARTÍCULO 32º</a:t>
            </a:r>
            <a:r>
              <a:rPr lang="es-ES" sz="1600" dirty="0"/>
              <a:t>. La Junta Directiva Nacional se reunirá mensualmente durante tres (3) días. </a:t>
            </a:r>
          </a:p>
          <a:p>
            <a:endParaRPr lang="es-ES" sz="1600" b="1" dirty="0"/>
          </a:p>
          <a:p>
            <a:r>
              <a:rPr lang="es-ES" sz="1600" b="1" dirty="0"/>
              <a:t>PARAGRAFO 3: D</a:t>
            </a:r>
            <a:r>
              <a:rPr lang="es-ES" sz="1600" dirty="0"/>
              <a:t>iez (10) días de permiso al mes para el ejercicio de sus respectivas funciones.</a:t>
            </a:r>
            <a:endParaRPr lang="es-CO" sz="1600" dirty="0"/>
          </a:p>
          <a:p>
            <a:r>
              <a:rPr lang="es-ES" sz="1600" b="1" dirty="0"/>
              <a:t> </a:t>
            </a:r>
            <a:endParaRPr lang="es-CO" sz="1600" dirty="0"/>
          </a:p>
          <a:p>
            <a:r>
              <a:rPr lang="es-ES" sz="1600" b="1" dirty="0"/>
              <a:t> </a:t>
            </a:r>
            <a:r>
              <a:rPr lang="es-ES" b="1" dirty="0"/>
              <a:t>ARTÍCULO 34º. Son funciones y obligaciones de la Junta Directiva Nacional: </a:t>
            </a:r>
            <a:endParaRPr lang="es-CO" b="1" dirty="0"/>
          </a:p>
          <a:p>
            <a:endParaRPr lang="es-CO" sz="1600" b="1" dirty="0"/>
          </a:p>
          <a:p>
            <a:r>
              <a:rPr lang="es-CO" dirty="0">
                <a:solidFill>
                  <a:srgbClr val="FF0000"/>
                </a:solidFill>
              </a:rPr>
              <a:t>b. Crear mediante Resolución, Subdirectivas Regionales Departamentales, en donde existan más de veinticinco (25) afiliados y no existan otras Subdirectivas Regionales; igualmente Comités Regionales en aquellos Departamentos en donde tengan más de doce (12) miembros y no exista Comité. </a:t>
            </a:r>
          </a:p>
          <a:p>
            <a:r>
              <a:rPr lang="es-ES" sz="1600" dirty="0"/>
              <a:t> </a:t>
            </a:r>
            <a:endParaRPr lang="es-CO" sz="1600" dirty="0"/>
          </a:p>
          <a:p>
            <a:r>
              <a:rPr lang="es-ES" sz="1600" dirty="0"/>
              <a:t>e. Imponer las sanciones contempladas en estos estatutos y en el régimen de sanciones.</a:t>
            </a:r>
            <a:endParaRPr lang="es-CO" sz="1600" dirty="0"/>
          </a:p>
          <a:p>
            <a:r>
              <a:rPr lang="es-ES" sz="1600" dirty="0"/>
              <a:t> </a:t>
            </a:r>
            <a:endParaRPr lang="es-CO" sz="1600" dirty="0"/>
          </a:p>
          <a:p>
            <a:r>
              <a:rPr lang="es-ES" sz="1600" dirty="0"/>
              <a:t>f. Definir y resolver, en primera instancia, la expulsión de cualquier afiliado. </a:t>
            </a:r>
            <a:endParaRPr lang="es-CO" sz="1600" dirty="0"/>
          </a:p>
          <a:p>
            <a:r>
              <a:rPr lang="es-ES" sz="1600" dirty="0"/>
              <a:t> </a:t>
            </a:r>
            <a:endParaRPr lang="es-CO" sz="1600" dirty="0"/>
          </a:p>
          <a:p>
            <a:r>
              <a:rPr lang="es-ES" sz="1600" dirty="0"/>
              <a:t>g. Velar porque los afiliados cumplan los estatutos y demás obligaciones contraídas con el sindicato.</a:t>
            </a:r>
            <a:endParaRPr lang="es-CO" sz="1600" dirty="0"/>
          </a:p>
          <a:p>
            <a:r>
              <a:rPr lang="es-ES" sz="1600" dirty="0"/>
              <a:t> </a:t>
            </a:r>
            <a:endParaRPr lang="es-CO" sz="1600" dirty="0"/>
          </a:p>
          <a:p>
            <a:r>
              <a:rPr lang="es-ES" sz="1600" dirty="0"/>
              <a:t>h. Presentar a la Asamblea Nacional de Delegados, para su refrendación, las decisiones de expulsión que se hayan tomado, acompañando la respectiva documentación. </a:t>
            </a:r>
            <a:endParaRPr lang="es-CO" sz="1600" dirty="0"/>
          </a:p>
          <a:p>
            <a:r>
              <a:rPr lang="es-ES" sz="1600" dirty="0"/>
              <a:t> </a:t>
            </a:r>
            <a:endParaRPr lang="es-CO" sz="1600" dirty="0"/>
          </a:p>
        </p:txBody>
      </p:sp>
      <p:pic>
        <p:nvPicPr>
          <p:cNvPr id="10" name="Imagen 9"/>
          <p:cNvPicPr>
            <a:picLocks noChangeAspect="1"/>
          </p:cNvPicPr>
          <p:nvPr/>
        </p:nvPicPr>
        <p:blipFill>
          <a:blip r:embed="rId5"/>
          <a:stretch>
            <a:fillRect/>
          </a:stretch>
        </p:blipFill>
        <p:spPr>
          <a:xfrm>
            <a:off x="96237" y="-51408"/>
            <a:ext cx="2898618" cy="978754"/>
          </a:xfrm>
          <a:prstGeom prst="rect">
            <a:avLst/>
          </a:prstGeom>
        </p:spPr>
      </p:pic>
    </p:spTree>
    <p:extLst>
      <p:ext uri="{BB962C8B-B14F-4D97-AF65-F5344CB8AC3E}">
        <p14:creationId xmlns:p14="http://schemas.microsoft.com/office/powerpoint/2010/main" val="213662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pattFill prst="pct5">
          <a:fgClr>
            <a:srgbClr val="92D050"/>
          </a:fgClr>
          <a:bgClr>
            <a:schemeClr val="bg2"/>
          </a:bgClr>
        </a:pattFill>
        <a:effectLst/>
      </p:bgPr>
    </p:bg>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988274"/>
          </a:xfrm>
          <a:prstGeom prst="rect">
            <a:avLst/>
          </a:prstGeom>
        </p:spPr>
      </p:pic>
      <p:sp>
        <p:nvSpPr>
          <p:cNvPr id="5" name="CuadroTexto 4"/>
          <p:cNvSpPr txBox="1"/>
          <p:nvPr/>
        </p:nvSpPr>
        <p:spPr>
          <a:xfrm>
            <a:off x="1103586" y="5191339"/>
            <a:ext cx="7755458" cy="400110"/>
          </a:xfrm>
          <a:prstGeom prst="rect">
            <a:avLst/>
          </a:prstGeom>
          <a:noFill/>
        </p:spPr>
        <p:txBody>
          <a:bodyPr wrap="square" rtlCol="0">
            <a:spAutoFit/>
          </a:bodyPr>
          <a:lstStyle/>
          <a:p>
            <a:pPr algn="ctr"/>
            <a:r>
              <a:rPr lang="es-CO" sz="2000" dirty="0">
                <a:latin typeface="Tahoma" panose="020B0604030504040204" pitchFamily="34" charset="0"/>
                <a:ea typeface="Tahoma" panose="020B0604030504040204" pitchFamily="34" charset="0"/>
                <a:cs typeface="Tahoma" panose="020B0604030504040204" pitchFamily="34" charset="0"/>
              </a:rPr>
              <a:t>.</a:t>
            </a:r>
          </a:p>
        </p:txBody>
      </p:sp>
      <p:pic>
        <p:nvPicPr>
          <p:cNvPr id="8" name="Imagen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18232" y="88518"/>
            <a:ext cx="1109662" cy="976754"/>
          </a:xfrm>
          <a:prstGeom prst="rect">
            <a:avLst/>
          </a:prstGeom>
          <a:noFill/>
          <a:ln>
            <a:noFill/>
          </a:ln>
        </p:spPr>
      </p:pic>
      <p:sp>
        <p:nvSpPr>
          <p:cNvPr id="3" name="CuadroTexto 2"/>
          <p:cNvSpPr txBox="1"/>
          <p:nvPr/>
        </p:nvSpPr>
        <p:spPr>
          <a:xfrm>
            <a:off x="2173010" y="6529470"/>
            <a:ext cx="2398990" cy="369332"/>
          </a:xfrm>
          <a:prstGeom prst="rect">
            <a:avLst/>
          </a:prstGeom>
          <a:noFill/>
        </p:spPr>
        <p:txBody>
          <a:bodyPr wrap="none" rtlCol="0">
            <a:spAutoFit/>
          </a:bodyPr>
          <a:lstStyle/>
          <a:p>
            <a:r>
              <a:rPr lang="es-ES" b="1" dirty="0"/>
              <a:t>ESTATUTOS SINDESENA</a:t>
            </a:r>
            <a:endParaRPr lang="es-CO" b="1" dirty="0"/>
          </a:p>
        </p:txBody>
      </p:sp>
      <p:sp>
        <p:nvSpPr>
          <p:cNvPr id="9" name="Rectángulo 8"/>
          <p:cNvSpPr/>
          <p:nvPr/>
        </p:nvSpPr>
        <p:spPr>
          <a:xfrm>
            <a:off x="2573419" y="437969"/>
            <a:ext cx="4572000" cy="923330"/>
          </a:xfrm>
          <a:prstGeom prst="rect">
            <a:avLst/>
          </a:prstGeom>
        </p:spPr>
        <p:txBody>
          <a:bodyPr>
            <a:spAutoFit/>
          </a:bodyPr>
          <a:lstStyle/>
          <a:p>
            <a:pPr algn="ctr"/>
            <a:r>
              <a:rPr lang="es-ES" b="1" dirty="0"/>
              <a:t>ESTATUTOS DEL SINDICATO DE EMPLEADOS PÚBLICOS DEL SENA “SINDESENA”</a:t>
            </a:r>
            <a:br>
              <a:rPr lang="es-ES" b="1" dirty="0"/>
            </a:br>
            <a:endParaRPr lang="es-CO" dirty="0"/>
          </a:p>
        </p:txBody>
      </p:sp>
      <p:sp>
        <p:nvSpPr>
          <p:cNvPr id="11" name="CuadroTexto 10"/>
          <p:cNvSpPr txBox="1"/>
          <p:nvPr/>
        </p:nvSpPr>
        <p:spPr>
          <a:xfrm>
            <a:off x="691180" y="1126532"/>
            <a:ext cx="8336478" cy="5324535"/>
          </a:xfrm>
          <a:prstGeom prst="rect">
            <a:avLst/>
          </a:prstGeom>
          <a:solidFill>
            <a:schemeClr val="accent3">
              <a:lumMod val="40000"/>
              <a:lumOff val="60000"/>
            </a:schemeClr>
          </a:solidFill>
        </p:spPr>
        <p:txBody>
          <a:bodyPr wrap="square" rtlCol="0">
            <a:spAutoFit/>
          </a:bodyPr>
          <a:lstStyle/>
          <a:p>
            <a:r>
              <a:rPr lang="es-ES" b="1" dirty="0"/>
              <a:t>CAPITULO XI DE LAS SUBDIRECTIVAS Y COMITES REGIONALES</a:t>
            </a:r>
            <a:endParaRPr lang="es-CO" dirty="0"/>
          </a:p>
          <a:p>
            <a:r>
              <a:rPr lang="es-ES" b="1" dirty="0"/>
              <a:t> </a:t>
            </a:r>
            <a:endParaRPr lang="es-CO" dirty="0"/>
          </a:p>
          <a:p>
            <a:r>
              <a:rPr lang="es-ES" sz="1600" b="1" dirty="0"/>
              <a:t>ARTÍCULO 35</a:t>
            </a:r>
            <a:r>
              <a:rPr lang="es-ES" sz="1600" dirty="0"/>
              <a:t>. </a:t>
            </a:r>
            <a:r>
              <a:rPr lang="es-ES" sz="1600" dirty="0">
                <a:solidFill>
                  <a:srgbClr val="FF0000"/>
                </a:solidFill>
              </a:rPr>
              <a:t>Para ser integrante de una Junta al menos seis meses de afiliación ininterrumpida. </a:t>
            </a:r>
          </a:p>
          <a:p>
            <a:endParaRPr lang="es-ES" sz="1600" b="1" dirty="0">
              <a:solidFill>
                <a:srgbClr val="FF0000"/>
              </a:solidFill>
            </a:endParaRPr>
          </a:p>
          <a:p>
            <a:r>
              <a:rPr lang="es-ES" sz="1600" b="1" dirty="0"/>
              <a:t>PARAGRAFO 4: </a:t>
            </a:r>
            <a:r>
              <a:rPr lang="es-ES" sz="1600" dirty="0"/>
              <a:t>Presidentes de Subdirectivas superior a 100 afiliados, diez (10) días de permiso y seis días para menos de 100.</a:t>
            </a:r>
            <a:endParaRPr lang="es-CO" sz="1600" dirty="0"/>
          </a:p>
          <a:p>
            <a:r>
              <a:rPr lang="es-ES" sz="1600" b="1" dirty="0"/>
              <a:t> </a:t>
            </a:r>
            <a:endParaRPr lang="es-CO" sz="1600" dirty="0"/>
          </a:p>
          <a:p>
            <a:r>
              <a:rPr lang="es-ES" sz="1600" b="1" dirty="0"/>
              <a:t>PARAGRAFO 6</a:t>
            </a:r>
            <a:r>
              <a:rPr lang="es-ES" sz="1600" dirty="0"/>
              <a:t>. Las subdirectivas de más de 100 afiliados y con sedes del SENA en diferentes poblaciones, donde no haya integrante de la Junta Directiva, un afiliado. </a:t>
            </a:r>
          </a:p>
          <a:p>
            <a:endParaRPr lang="es-CO" sz="1600" dirty="0"/>
          </a:p>
          <a:p>
            <a:r>
              <a:rPr lang="es-ES" sz="1600" b="1" dirty="0"/>
              <a:t>ARTÍCULO 36º</a:t>
            </a:r>
            <a:r>
              <a:rPr lang="es-ES" sz="1600" dirty="0"/>
              <a:t>. Son funciones de las Juntas Directivas de las Subdirectivas Regionales y de los Comités Regionales: </a:t>
            </a:r>
            <a:endParaRPr lang="es-CO" sz="1600" dirty="0"/>
          </a:p>
          <a:p>
            <a:r>
              <a:rPr lang="es-ES" sz="1600" dirty="0"/>
              <a:t>e. Revisar cada mes, cuentas que le presenten al Tesorero con el visto bueno del Fiscal. </a:t>
            </a:r>
            <a:endParaRPr lang="es-CO" sz="1600" dirty="0"/>
          </a:p>
          <a:p>
            <a:r>
              <a:rPr lang="es-ES" sz="1600" dirty="0"/>
              <a:t> f. Imponer las sanciones contempladas en estatutos acuerdo con el  Régimen Disciplinario vigente.</a:t>
            </a:r>
            <a:endParaRPr lang="es-CO" sz="1600" dirty="0"/>
          </a:p>
          <a:p>
            <a:r>
              <a:rPr lang="es-ES" sz="1600" dirty="0"/>
              <a:t>g. Velar por el cumplimiento de los estatutos. </a:t>
            </a:r>
            <a:endParaRPr lang="es-CO" sz="1600" dirty="0"/>
          </a:p>
          <a:p>
            <a:r>
              <a:rPr lang="es-ES" sz="1600" dirty="0"/>
              <a:t> h. Presentar a la Asamblea General las peticiones de expulsión que a su juicio sea necesario efectuar, acompañando la respectiva documentación. </a:t>
            </a:r>
            <a:endParaRPr lang="es-CO" sz="1600" dirty="0"/>
          </a:p>
          <a:p>
            <a:r>
              <a:rPr lang="es-ES" sz="1600" dirty="0"/>
              <a:t> </a:t>
            </a:r>
            <a:endParaRPr lang="es-CO" sz="1600" dirty="0"/>
          </a:p>
          <a:p>
            <a:r>
              <a:rPr lang="es-ES" sz="1600" dirty="0"/>
              <a:t> </a:t>
            </a:r>
            <a:r>
              <a:rPr lang="es-ES" sz="1600" b="1" dirty="0"/>
              <a:t>PARAGRAFO 1: </a:t>
            </a:r>
            <a:r>
              <a:rPr lang="es-ES" sz="1600" dirty="0"/>
              <a:t>La Juntas Directivas de Subdirectivas con más de 100 afiliados se reunirán al menos cuatro (4) veces al mes; las Juntas Directivas de Subdirectivas con menos 100 afiliados y, las Juntas Directivas de los Comités Regionales lo harán al menos tres (3) veces al mes; </a:t>
            </a:r>
          </a:p>
        </p:txBody>
      </p:sp>
      <p:pic>
        <p:nvPicPr>
          <p:cNvPr id="10" name="Imagen 9"/>
          <p:cNvPicPr>
            <a:picLocks noChangeAspect="1"/>
          </p:cNvPicPr>
          <p:nvPr/>
        </p:nvPicPr>
        <p:blipFill>
          <a:blip r:embed="rId5"/>
          <a:stretch>
            <a:fillRect/>
          </a:stretch>
        </p:blipFill>
        <p:spPr>
          <a:xfrm>
            <a:off x="0" y="58306"/>
            <a:ext cx="2898618" cy="978754"/>
          </a:xfrm>
          <a:prstGeom prst="rect">
            <a:avLst/>
          </a:prstGeom>
        </p:spPr>
      </p:pic>
    </p:spTree>
    <p:extLst>
      <p:ext uri="{BB962C8B-B14F-4D97-AF65-F5344CB8AC3E}">
        <p14:creationId xmlns:p14="http://schemas.microsoft.com/office/powerpoint/2010/main" val="26400442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pattFill prst="pct5">
          <a:fgClr>
            <a:srgbClr val="92D050"/>
          </a:fgClr>
          <a:bgClr>
            <a:schemeClr val="bg2"/>
          </a:bgClr>
        </a:pattFill>
        <a:effectLst/>
      </p:bgPr>
    </p:bg>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988274"/>
          </a:xfrm>
          <a:prstGeom prst="rect">
            <a:avLst/>
          </a:prstGeom>
        </p:spPr>
      </p:pic>
      <p:sp>
        <p:nvSpPr>
          <p:cNvPr id="5" name="CuadroTexto 4"/>
          <p:cNvSpPr txBox="1"/>
          <p:nvPr/>
        </p:nvSpPr>
        <p:spPr>
          <a:xfrm>
            <a:off x="1103586" y="5191339"/>
            <a:ext cx="7755458" cy="400110"/>
          </a:xfrm>
          <a:prstGeom prst="rect">
            <a:avLst/>
          </a:prstGeom>
          <a:noFill/>
        </p:spPr>
        <p:txBody>
          <a:bodyPr wrap="square" rtlCol="0">
            <a:spAutoFit/>
          </a:bodyPr>
          <a:lstStyle/>
          <a:p>
            <a:pPr algn="ctr"/>
            <a:r>
              <a:rPr lang="es-CO" sz="2000" dirty="0">
                <a:latin typeface="Tahoma" panose="020B0604030504040204" pitchFamily="34" charset="0"/>
                <a:ea typeface="Tahoma" panose="020B0604030504040204" pitchFamily="34" charset="0"/>
                <a:cs typeface="Tahoma" panose="020B0604030504040204" pitchFamily="34" charset="0"/>
              </a:rPr>
              <a:t>.</a:t>
            </a:r>
          </a:p>
        </p:txBody>
      </p:sp>
      <p:pic>
        <p:nvPicPr>
          <p:cNvPr id="8" name="Imagen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18232" y="88518"/>
            <a:ext cx="1109662" cy="976754"/>
          </a:xfrm>
          <a:prstGeom prst="rect">
            <a:avLst/>
          </a:prstGeom>
          <a:noFill/>
          <a:ln>
            <a:noFill/>
          </a:ln>
        </p:spPr>
      </p:pic>
      <p:sp>
        <p:nvSpPr>
          <p:cNvPr id="3" name="CuadroTexto 2"/>
          <p:cNvSpPr txBox="1"/>
          <p:nvPr/>
        </p:nvSpPr>
        <p:spPr>
          <a:xfrm>
            <a:off x="2173010" y="6529470"/>
            <a:ext cx="2398990" cy="369332"/>
          </a:xfrm>
          <a:prstGeom prst="rect">
            <a:avLst/>
          </a:prstGeom>
          <a:noFill/>
        </p:spPr>
        <p:txBody>
          <a:bodyPr wrap="none" rtlCol="0">
            <a:spAutoFit/>
          </a:bodyPr>
          <a:lstStyle/>
          <a:p>
            <a:r>
              <a:rPr lang="es-ES" b="1" dirty="0"/>
              <a:t>ESTATUTOS SINDESENA</a:t>
            </a:r>
            <a:endParaRPr lang="es-CO" b="1" dirty="0"/>
          </a:p>
        </p:txBody>
      </p:sp>
      <p:sp>
        <p:nvSpPr>
          <p:cNvPr id="9" name="Rectángulo 8"/>
          <p:cNvSpPr/>
          <p:nvPr/>
        </p:nvSpPr>
        <p:spPr>
          <a:xfrm>
            <a:off x="2573419" y="437969"/>
            <a:ext cx="4572000" cy="923330"/>
          </a:xfrm>
          <a:prstGeom prst="rect">
            <a:avLst/>
          </a:prstGeom>
        </p:spPr>
        <p:txBody>
          <a:bodyPr>
            <a:spAutoFit/>
          </a:bodyPr>
          <a:lstStyle/>
          <a:p>
            <a:pPr algn="ctr"/>
            <a:r>
              <a:rPr lang="es-ES" b="1" dirty="0"/>
              <a:t>ESTATUTOS DEL SINDICATO DE EMPLEADOS PÚBLICOS DEL SENA “SINDESENA”</a:t>
            </a:r>
            <a:br>
              <a:rPr lang="es-ES" b="1" dirty="0"/>
            </a:br>
            <a:endParaRPr lang="es-CO" dirty="0"/>
          </a:p>
        </p:txBody>
      </p:sp>
      <p:sp>
        <p:nvSpPr>
          <p:cNvPr id="11" name="CuadroTexto 10"/>
          <p:cNvSpPr txBox="1"/>
          <p:nvPr/>
        </p:nvSpPr>
        <p:spPr>
          <a:xfrm>
            <a:off x="807522" y="2003293"/>
            <a:ext cx="8336478" cy="3693319"/>
          </a:xfrm>
          <a:prstGeom prst="rect">
            <a:avLst/>
          </a:prstGeom>
          <a:solidFill>
            <a:schemeClr val="accent3">
              <a:lumMod val="40000"/>
              <a:lumOff val="60000"/>
            </a:schemeClr>
          </a:solidFill>
        </p:spPr>
        <p:txBody>
          <a:bodyPr wrap="square" rtlCol="0">
            <a:spAutoFit/>
          </a:bodyPr>
          <a:lstStyle/>
          <a:p>
            <a:r>
              <a:rPr lang="es-ES" b="1" dirty="0"/>
              <a:t>CAPITULO XI DE LAS SUBDIRECTIVAS Y COMITES REGIONALES</a:t>
            </a:r>
            <a:endParaRPr lang="es-CO" dirty="0"/>
          </a:p>
          <a:p>
            <a:r>
              <a:rPr lang="es-ES" b="1" dirty="0"/>
              <a:t> </a:t>
            </a:r>
            <a:r>
              <a:rPr lang="es-ES" b="1" dirty="0">
                <a:solidFill>
                  <a:srgbClr val="FF0000"/>
                </a:solidFill>
              </a:rPr>
              <a:t>ARTÍCULO 37º</a:t>
            </a:r>
            <a:r>
              <a:rPr lang="es-ES" dirty="0">
                <a:solidFill>
                  <a:srgbClr val="FF0000"/>
                </a:solidFill>
              </a:rPr>
              <a:t>. Si dentro de los (30) treinta días siguientes al vencimiento del periodo reglamentario de la subdirectiva o comité estos no convocaren a Asamblea para hacer nueva elección, un número no inferior a (20) veinte afiliados para las subdirectivas y para el caso de los comités el 50% del número total de afiliados o la Junta Nacional en ambos casos podrá hacer la convocatoria previa notificación al Presidente y demás miembros de la Junta Directiva respectiva.</a:t>
            </a:r>
            <a:endParaRPr lang="es-CO" dirty="0">
              <a:solidFill>
                <a:srgbClr val="FF0000"/>
              </a:solidFill>
            </a:endParaRPr>
          </a:p>
          <a:p>
            <a:r>
              <a:rPr lang="es-ES" dirty="0">
                <a:solidFill>
                  <a:srgbClr val="FF0000"/>
                </a:solidFill>
              </a:rPr>
              <a:t> </a:t>
            </a:r>
            <a:endParaRPr lang="es-CO" dirty="0">
              <a:solidFill>
                <a:srgbClr val="FF0000"/>
              </a:solidFill>
            </a:endParaRPr>
          </a:p>
          <a:p>
            <a:r>
              <a:rPr lang="es-ES" b="1" dirty="0">
                <a:solidFill>
                  <a:srgbClr val="FF0000"/>
                </a:solidFill>
              </a:rPr>
              <a:t>PARAGRAFO 1. </a:t>
            </a:r>
            <a:r>
              <a:rPr lang="es-ES" dirty="0">
                <a:solidFill>
                  <a:srgbClr val="FF0000"/>
                </a:solidFill>
              </a:rPr>
              <a:t>Las asambleas regionales de afiliados se convocaran con una anticipación de al menos 15 días calendario. Esta convocatoria deberá enviarse a los correos electrónicos de los afiliados existentes en la base de datos del SINDICATO y fijarse en carteleras o en sitios visibles </a:t>
            </a:r>
            <a:endParaRPr lang="es-CO" dirty="0">
              <a:solidFill>
                <a:srgbClr val="FF0000"/>
              </a:solidFill>
            </a:endParaRPr>
          </a:p>
          <a:p>
            <a:endParaRPr lang="es-CO" dirty="0"/>
          </a:p>
        </p:txBody>
      </p:sp>
      <p:pic>
        <p:nvPicPr>
          <p:cNvPr id="10" name="Imagen 9"/>
          <p:cNvPicPr>
            <a:picLocks noChangeAspect="1"/>
          </p:cNvPicPr>
          <p:nvPr/>
        </p:nvPicPr>
        <p:blipFill>
          <a:blip r:embed="rId5"/>
          <a:stretch>
            <a:fillRect/>
          </a:stretch>
        </p:blipFill>
        <p:spPr>
          <a:xfrm>
            <a:off x="241635" y="43481"/>
            <a:ext cx="2898618" cy="978754"/>
          </a:xfrm>
          <a:prstGeom prst="rect">
            <a:avLst/>
          </a:prstGeom>
        </p:spPr>
      </p:pic>
    </p:spTree>
    <p:extLst>
      <p:ext uri="{BB962C8B-B14F-4D97-AF65-F5344CB8AC3E}">
        <p14:creationId xmlns:p14="http://schemas.microsoft.com/office/powerpoint/2010/main" val="18021004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pattFill prst="pct5">
          <a:fgClr>
            <a:srgbClr val="92D050"/>
          </a:fgClr>
          <a:bgClr>
            <a:schemeClr val="bg2"/>
          </a:bgClr>
        </a:pattFill>
        <a:effectLst/>
      </p:bgPr>
    </p:bg>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988274"/>
          </a:xfrm>
          <a:prstGeom prst="rect">
            <a:avLst/>
          </a:prstGeom>
        </p:spPr>
      </p:pic>
      <p:sp>
        <p:nvSpPr>
          <p:cNvPr id="5" name="CuadroTexto 4"/>
          <p:cNvSpPr txBox="1"/>
          <p:nvPr/>
        </p:nvSpPr>
        <p:spPr>
          <a:xfrm>
            <a:off x="1103586" y="5191339"/>
            <a:ext cx="7755458" cy="400110"/>
          </a:xfrm>
          <a:prstGeom prst="rect">
            <a:avLst/>
          </a:prstGeom>
          <a:noFill/>
        </p:spPr>
        <p:txBody>
          <a:bodyPr wrap="square" rtlCol="0">
            <a:spAutoFit/>
          </a:bodyPr>
          <a:lstStyle/>
          <a:p>
            <a:pPr algn="ctr"/>
            <a:r>
              <a:rPr lang="es-CO" sz="2000" dirty="0">
                <a:latin typeface="Tahoma" panose="020B0604030504040204" pitchFamily="34" charset="0"/>
                <a:ea typeface="Tahoma" panose="020B0604030504040204" pitchFamily="34" charset="0"/>
                <a:cs typeface="Tahoma" panose="020B0604030504040204" pitchFamily="34" charset="0"/>
              </a:rPr>
              <a:t>.</a:t>
            </a:r>
          </a:p>
        </p:txBody>
      </p:sp>
      <p:pic>
        <p:nvPicPr>
          <p:cNvPr id="8" name="Imagen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18232" y="88518"/>
            <a:ext cx="1109662" cy="976754"/>
          </a:xfrm>
          <a:prstGeom prst="rect">
            <a:avLst/>
          </a:prstGeom>
          <a:noFill/>
          <a:ln>
            <a:noFill/>
          </a:ln>
        </p:spPr>
      </p:pic>
      <p:sp>
        <p:nvSpPr>
          <p:cNvPr id="3" name="CuadroTexto 2"/>
          <p:cNvSpPr txBox="1"/>
          <p:nvPr/>
        </p:nvSpPr>
        <p:spPr>
          <a:xfrm>
            <a:off x="2173010" y="6529470"/>
            <a:ext cx="2398990" cy="369332"/>
          </a:xfrm>
          <a:prstGeom prst="rect">
            <a:avLst/>
          </a:prstGeom>
          <a:noFill/>
        </p:spPr>
        <p:txBody>
          <a:bodyPr wrap="none" rtlCol="0">
            <a:spAutoFit/>
          </a:bodyPr>
          <a:lstStyle/>
          <a:p>
            <a:r>
              <a:rPr lang="es-ES" b="1" dirty="0"/>
              <a:t>ESTATUTOS SINDESENA</a:t>
            </a:r>
            <a:endParaRPr lang="es-CO" b="1" dirty="0"/>
          </a:p>
        </p:txBody>
      </p:sp>
      <p:sp>
        <p:nvSpPr>
          <p:cNvPr id="9" name="Rectángulo 8"/>
          <p:cNvSpPr/>
          <p:nvPr/>
        </p:nvSpPr>
        <p:spPr>
          <a:xfrm>
            <a:off x="2573419" y="437969"/>
            <a:ext cx="4572000" cy="923330"/>
          </a:xfrm>
          <a:prstGeom prst="rect">
            <a:avLst/>
          </a:prstGeom>
        </p:spPr>
        <p:txBody>
          <a:bodyPr>
            <a:spAutoFit/>
          </a:bodyPr>
          <a:lstStyle/>
          <a:p>
            <a:pPr algn="ctr"/>
            <a:r>
              <a:rPr lang="es-ES" b="1" dirty="0"/>
              <a:t>ESTATUTOS DEL SINDICATO DE EMPLEADOS PÚBLICOS DEL SENA “SINDESENA”</a:t>
            </a:r>
            <a:br>
              <a:rPr lang="es-ES" b="1" dirty="0"/>
            </a:br>
            <a:endParaRPr lang="es-CO" dirty="0"/>
          </a:p>
        </p:txBody>
      </p:sp>
      <p:sp>
        <p:nvSpPr>
          <p:cNvPr id="11" name="CuadroTexto 10"/>
          <p:cNvSpPr txBox="1"/>
          <p:nvPr/>
        </p:nvSpPr>
        <p:spPr>
          <a:xfrm>
            <a:off x="691180" y="1359675"/>
            <a:ext cx="8336478" cy="4801314"/>
          </a:xfrm>
          <a:prstGeom prst="rect">
            <a:avLst/>
          </a:prstGeom>
          <a:solidFill>
            <a:schemeClr val="accent3">
              <a:lumMod val="40000"/>
              <a:lumOff val="60000"/>
            </a:schemeClr>
          </a:solidFill>
        </p:spPr>
        <p:txBody>
          <a:bodyPr wrap="square" rtlCol="0">
            <a:spAutoFit/>
          </a:bodyPr>
          <a:lstStyle/>
          <a:p>
            <a:r>
              <a:rPr lang="es-ES" b="1" dirty="0"/>
              <a:t>CAPITULO XII DEL PRESIDENTE</a:t>
            </a:r>
            <a:endParaRPr lang="es-CO" dirty="0"/>
          </a:p>
          <a:p>
            <a:r>
              <a:rPr lang="es-ES" b="1" dirty="0"/>
              <a:t> </a:t>
            </a:r>
            <a:endParaRPr lang="es-CO" dirty="0"/>
          </a:p>
          <a:p>
            <a:r>
              <a:rPr lang="es-ES" b="1" dirty="0"/>
              <a:t>ARTÍCULO 38º</a:t>
            </a:r>
            <a:r>
              <a:rPr lang="es-ES" dirty="0"/>
              <a:t>. Tiene la representación legal del sindicato. </a:t>
            </a:r>
            <a:r>
              <a:rPr lang="es-ES" b="1" dirty="0"/>
              <a:t> </a:t>
            </a:r>
            <a:endParaRPr lang="es-CO" dirty="0"/>
          </a:p>
          <a:p>
            <a:endParaRPr lang="es-CO" dirty="0"/>
          </a:p>
          <a:p>
            <a:r>
              <a:rPr lang="es-ES" b="1" dirty="0"/>
              <a:t>ARTÍCULO 39º</a:t>
            </a:r>
            <a:r>
              <a:rPr lang="es-ES" dirty="0"/>
              <a:t>. Son funciones y obligaciones del Presidente: </a:t>
            </a:r>
            <a:endParaRPr lang="es-CO" dirty="0"/>
          </a:p>
          <a:p>
            <a:r>
              <a:rPr lang="es-ES" dirty="0"/>
              <a:t>  </a:t>
            </a:r>
            <a:endParaRPr lang="es-CO" dirty="0"/>
          </a:p>
          <a:p>
            <a:r>
              <a:rPr lang="es-ES" dirty="0"/>
              <a:t>i. Firmar las actas aprobadas y orden de retiro de fondos en asocio con el Tesorero </a:t>
            </a:r>
            <a:endParaRPr lang="es-CO" dirty="0"/>
          </a:p>
          <a:p>
            <a:r>
              <a:rPr lang="es-ES" dirty="0"/>
              <a:t> </a:t>
            </a:r>
            <a:endParaRPr lang="es-CO" dirty="0"/>
          </a:p>
          <a:p>
            <a:r>
              <a:rPr lang="es-ES" dirty="0"/>
              <a:t>l. Celebrar contratos en la cuantía de las atribuciones señaladas en los estatutos. </a:t>
            </a:r>
            <a:endParaRPr lang="es-CO" dirty="0"/>
          </a:p>
          <a:p>
            <a:r>
              <a:rPr lang="es-ES" dirty="0"/>
              <a:t>  </a:t>
            </a:r>
            <a:endParaRPr lang="es-CO" dirty="0"/>
          </a:p>
          <a:p>
            <a:r>
              <a:rPr lang="es-ES" dirty="0"/>
              <a:t>t. Consultar vía telefónica, fax o correo electrónico las decisiones urgentes.</a:t>
            </a:r>
          </a:p>
          <a:p>
            <a:r>
              <a:rPr lang="es-ES" dirty="0"/>
              <a:t> </a:t>
            </a:r>
            <a:endParaRPr lang="es-CO" dirty="0"/>
          </a:p>
          <a:p>
            <a:r>
              <a:rPr lang="es-ES" dirty="0"/>
              <a:t>u. Nombrar y retirar libremente los funcionarios para desempeñar los cargos.</a:t>
            </a:r>
          </a:p>
          <a:p>
            <a:endParaRPr lang="es-CO" dirty="0"/>
          </a:p>
          <a:p>
            <a:r>
              <a:rPr lang="es-ES" dirty="0"/>
              <a:t> </a:t>
            </a:r>
            <a:r>
              <a:rPr lang="es-ES" b="1" dirty="0"/>
              <a:t>PARAGRAFO 1</a:t>
            </a:r>
            <a:r>
              <a:rPr lang="es-ES" dirty="0"/>
              <a:t>: Los integrantes de subdirectiva pueden asistir a reuniones con voz pero sin voto.</a:t>
            </a:r>
            <a:endParaRPr lang="es-CO" dirty="0"/>
          </a:p>
          <a:p>
            <a:r>
              <a:rPr lang="es-ES" dirty="0"/>
              <a:t> </a:t>
            </a:r>
            <a:endParaRPr lang="es-CO" dirty="0"/>
          </a:p>
        </p:txBody>
      </p:sp>
      <p:pic>
        <p:nvPicPr>
          <p:cNvPr id="10" name="Imagen 9"/>
          <p:cNvPicPr>
            <a:picLocks noChangeAspect="1"/>
          </p:cNvPicPr>
          <p:nvPr/>
        </p:nvPicPr>
        <p:blipFill>
          <a:blip r:embed="rId5"/>
          <a:stretch>
            <a:fillRect/>
          </a:stretch>
        </p:blipFill>
        <p:spPr>
          <a:xfrm>
            <a:off x="0" y="0"/>
            <a:ext cx="2898618" cy="978754"/>
          </a:xfrm>
          <a:prstGeom prst="rect">
            <a:avLst/>
          </a:prstGeom>
        </p:spPr>
      </p:pic>
    </p:spTree>
    <p:extLst>
      <p:ext uri="{BB962C8B-B14F-4D97-AF65-F5344CB8AC3E}">
        <p14:creationId xmlns:p14="http://schemas.microsoft.com/office/powerpoint/2010/main" val="167191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5">
          <a:fgClr>
            <a:srgbClr val="92D050"/>
          </a:fgClr>
          <a:bgClr>
            <a:schemeClr val="bg2"/>
          </a:bgClr>
        </a:pattFill>
        <a:effectLst/>
      </p:bgPr>
    </p:bg>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988274"/>
          </a:xfrm>
          <a:prstGeom prst="rect">
            <a:avLst/>
          </a:prstGeom>
        </p:spPr>
      </p:pic>
      <p:sp>
        <p:nvSpPr>
          <p:cNvPr id="5" name="CuadroTexto 4"/>
          <p:cNvSpPr txBox="1"/>
          <p:nvPr/>
        </p:nvSpPr>
        <p:spPr>
          <a:xfrm>
            <a:off x="1103586" y="5191339"/>
            <a:ext cx="7755458" cy="400110"/>
          </a:xfrm>
          <a:prstGeom prst="rect">
            <a:avLst/>
          </a:prstGeom>
          <a:noFill/>
        </p:spPr>
        <p:txBody>
          <a:bodyPr wrap="square" rtlCol="0">
            <a:spAutoFit/>
          </a:bodyPr>
          <a:lstStyle/>
          <a:p>
            <a:pPr algn="ctr"/>
            <a:r>
              <a:rPr lang="es-CO" sz="2000" dirty="0">
                <a:latin typeface="Tahoma" panose="020B0604030504040204" pitchFamily="34" charset="0"/>
                <a:ea typeface="Tahoma" panose="020B0604030504040204" pitchFamily="34" charset="0"/>
                <a:cs typeface="Tahoma" panose="020B0604030504040204" pitchFamily="34" charset="0"/>
              </a:rPr>
              <a:t>.</a:t>
            </a:r>
          </a:p>
        </p:txBody>
      </p:sp>
      <p:pic>
        <p:nvPicPr>
          <p:cNvPr id="8" name="Imagen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18232" y="88518"/>
            <a:ext cx="1109662" cy="976754"/>
          </a:xfrm>
          <a:prstGeom prst="rect">
            <a:avLst/>
          </a:prstGeom>
          <a:noFill/>
          <a:ln>
            <a:noFill/>
          </a:ln>
        </p:spPr>
      </p:pic>
      <p:sp>
        <p:nvSpPr>
          <p:cNvPr id="3" name="CuadroTexto 2"/>
          <p:cNvSpPr txBox="1"/>
          <p:nvPr/>
        </p:nvSpPr>
        <p:spPr>
          <a:xfrm>
            <a:off x="2173010" y="6529470"/>
            <a:ext cx="2398990" cy="369332"/>
          </a:xfrm>
          <a:prstGeom prst="rect">
            <a:avLst/>
          </a:prstGeom>
          <a:noFill/>
        </p:spPr>
        <p:txBody>
          <a:bodyPr wrap="none" rtlCol="0">
            <a:spAutoFit/>
          </a:bodyPr>
          <a:lstStyle/>
          <a:p>
            <a:r>
              <a:rPr lang="es-ES" b="1" dirty="0"/>
              <a:t>ESTATUTOS SINDESENA</a:t>
            </a:r>
            <a:endParaRPr lang="es-CO" b="1" dirty="0"/>
          </a:p>
        </p:txBody>
      </p:sp>
      <p:sp>
        <p:nvSpPr>
          <p:cNvPr id="9" name="Rectángulo 8"/>
          <p:cNvSpPr/>
          <p:nvPr/>
        </p:nvSpPr>
        <p:spPr>
          <a:xfrm>
            <a:off x="2573419" y="437969"/>
            <a:ext cx="4572000" cy="923330"/>
          </a:xfrm>
          <a:prstGeom prst="rect">
            <a:avLst/>
          </a:prstGeom>
        </p:spPr>
        <p:txBody>
          <a:bodyPr>
            <a:spAutoFit/>
          </a:bodyPr>
          <a:lstStyle/>
          <a:p>
            <a:pPr algn="ctr"/>
            <a:r>
              <a:rPr lang="es-ES" b="1" dirty="0"/>
              <a:t>ESTATUTOS DEL SINDICATO DE EMPLEADOS PÚBLICOS DEL SENA “SINDESENA”</a:t>
            </a:r>
            <a:br>
              <a:rPr lang="es-ES" b="1" dirty="0"/>
            </a:br>
            <a:endParaRPr lang="es-CO" dirty="0"/>
          </a:p>
        </p:txBody>
      </p:sp>
      <p:sp>
        <p:nvSpPr>
          <p:cNvPr id="11" name="CuadroTexto 10"/>
          <p:cNvSpPr txBox="1"/>
          <p:nvPr/>
        </p:nvSpPr>
        <p:spPr>
          <a:xfrm>
            <a:off x="424225" y="1153952"/>
            <a:ext cx="5452141" cy="5262979"/>
          </a:xfrm>
          <a:prstGeom prst="rect">
            <a:avLst/>
          </a:prstGeom>
          <a:solidFill>
            <a:srgbClr val="FFFF00"/>
          </a:solidFill>
        </p:spPr>
        <p:txBody>
          <a:bodyPr wrap="square" rtlCol="0">
            <a:spAutoFit/>
          </a:bodyPr>
          <a:lstStyle/>
          <a:p>
            <a:pPr marL="285750" indent="-285750">
              <a:buFont typeface="Wingdings" panose="05000000000000000000" pitchFamily="2" charset="2"/>
              <a:buChar char="Ø"/>
            </a:pPr>
            <a:r>
              <a:rPr lang="es-ES" sz="1600" b="1" dirty="0"/>
              <a:t>CAPITULO I.     NOMBRE DEL SINDICATO</a:t>
            </a:r>
          </a:p>
          <a:p>
            <a:pPr marL="285750" indent="-285750">
              <a:buFont typeface="Wingdings" panose="05000000000000000000" pitchFamily="2" charset="2"/>
              <a:buChar char="Ø"/>
            </a:pPr>
            <a:r>
              <a:rPr lang="es-ES" sz="1600" b="1" dirty="0"/>
              <a:t>CAPITULO II.    DOMICILIO</a:t>
            </a:r>
          </a:p>
          <a:p>
            <a:pPr marL="285750" indent="-285750">
              <a:buFont typeface="Wingdings" panose="05000000000000000000" pitchFamily="2" charset="2"/>
              <a:buChar char="Ø"/>
            </a:pPr>
            <a:r>
              <a:rPr lang="es-ES" sz="1600" b="1" dirty="0"/>
              <a:t>CAPITULO III.   OBJETIVOS Y FUNCIONES DEL SINDICATO</a:t>
            </a:r>
          </a:p>
          <a:p>
            <a:pPr marL="285750" indent="-285750">
              <a:buFont typeface="Wingdings" panose="05000000000000000000" pitchFamily="2" charset="2"/>
              <a:buChar char="Ø"/>
            </a:pPr>
            <a:r>
              <a:rPr lang="es-ES" sz="1600" b="1" dirty="0"/>
              <a:t>CAPITULO IV.    MIEMBROS DEL SINDICATO</a:t>
            </a:r>
          </a:p>
          <a:p>
            <a:pPr marL="285750" indent="-285750">
              <a:buFont typeface="Wingdings" panose="05000000000000000000" pitchFamily="2" charset="2"/>
              <a:buChar char="Ø"/>
            </a:pPr>
            <a:r>
              <a:rPr lang="es-ES" sz="1600" b="1" dirty="0"/>
              <a:t>CAPITULO V.      OBLIGACIONES Y DERECHOS DE LOS 					AFILIADOS</a:t>
            </a:r>
          </a:p>
          <a:p>
            <a:pPr marL="285750" indent="-285750">
              <a:buFont typeface="Wingdings" panose="05000000000000000000" pitchFamily="2" charset="2"/>
              <a:buChar char="Ø"/>
            </a:pPr>
            <a:r>
              <a:rPr lang="es-ES" sz="1600" b="1" dirty="0"/>
              <a:t>CAPITULO VI.    ORGANOS DIRECTIVOS DEL SINDICATO </a:t>
            </a:r>
          </a:p>
          <a:p>
            <a:pPr marL="285750" indent="-285750">
              <a:buFont typeface="Wingdings" panose="05000000000000000000" pitchFamily="2" charset="2"/>
              <a:buChar char="Ø"/>
            </a:pPr>
            <a:r>
              <a:rPr lang="es-ES" sz="1600" b="1" dirty="0"/>
              <a:t>CAPITULO VII.   DE LA ASAMBLEA GENERAL</a:t>
            </a:r>
          </a:p>
          <a:p>
            <a:pPr marL="285750" indent="-285750">
              <a:buFont typeface="Wingdings" panose="05000000000000000000" pitchFamily="2" charset="2"/>
              <a:buChar char="Ø"/>
            </a:pPr>
            <a:r>
              <a:rPr lang="es-ES" sz="1600" b="1" dirty="0"/>
              <a:t>CAPITULO VIII.  DE LAS ASAMBLEAS DE 	SUBDIRECTIVAS Y 					COMITES REGIONALES</a:t>
            </a:r>
            <a:endParaRPr lang="es-CO" sz="1600" dirty="0"/>
          </a:p>
          <a:p>
            <a:pPr marL="285750" indent="-285750">
              <a:buFont typeface="Wingdings" panose="05000000000000000000" pitchFamily="2" charset="2"/>
              <a:buChar char="Ø"/>
            </a:pPr>
            <a:r>
              <a:rPr lang="es-ES" sz="1600" b="1" dirty="0"/>
              <a:t>CAPITULO IX.      DE LA JUNTA NACIONA	AMPLIADA.</a:t>
            </a:r>
          </a:p>
          <a:p>
            <a:pPr marL="285750" indent="-285750">
              <a:buFont typeface="Wingdings" panose="05000000000000000000" pitchFamily="2" charset="2"/>
              <a:buChar char="Ø"/>
            </a:pPr>
            <a:r>
              <a:rPr lang="es-ES" sz="1600" b="1" dirty="0"/>
              <a:t>CAPITULO X.      DE LA JUNTA DIRECTIVA	NACIONAL</a:t>
            </a:r>
          </a:p>
          <a:p>
            <a:pPr marL="285750" indent="-285750">
              <a:buFont typeface="Wingdings" panose="05000000000000000000" pitchFamily="2" charset="2"/>
              <a:buChar char="Ø"/>
            </a:pPr>
            <a:r>
              <a:rPr lang="es-ES" sz="1600" b="1" dirty="0"/>
              <a:t>CAPITULO XI.      DE LAS SUBDIRECTIVAS Y COMITES 						REGIONALES</a:t>
            </a:r>
          </a:p>
          <a:p>
            <a:pPr marL="285750" indent="-285750">
              <a:buFont typeface="Wingdings" panose="05000000000000000000" pitchFamily="2" charset="2"/>
              <a:buChar char="Ø"/>
            </a:pPr>
            <a:r>
              <a:rPr lang="es-ES" sz="1600" b="1" dirty="0"/>
              <a:t>CAPITULO XXVII. DE LAS SUBDIRECTIVAS</a:t>
            </a:r>
          </a:p>
          <a:p>
            <a:endParaRPr lang="es-ES" sz="1600" b="1" dirty="0"/>
          </a:p>
          <a:p>
            <a:pPr marL="285750" indent="-285750">
              <a:buFont typeface="Wingdings" panose="05000000000000000000" pitchFamily="2" charset="2"/>
              <a:buChar char="Ø"/>
            </a:pPr>
            <a:r>
              <a:rPr lang="es-ES" sz="1600" b="1" dirty="0"/>
              <a:t>CAPITULO XXIX. DE LAS CUOTAS SINDICALES</a:t>
            </a:r>
          </a:p>
          <a:p>
            <a:pPr marL="285750" indent="-285750">
              <a:buFont typeface="Wingdings" panose="05000000000000000000" pitchFamily="2" charset="2"/>
              <a:buChar char="Ø"/>
            </a:pPr>
            <a:r>
              <a:rPr lang="es-ES" sz="1600" b="1" dirty="0"/>
              <a:t>CAPITULO XXX. DE LA ADMINISTRACION DE LOS FONDOS</a:t>
            </a:r>
          </a:p>
          <a:p>
            <a:pPr marL="285750" indent="-285750">
              <a:buFont typeface="Wingdings" panose="05000000000000000000" pitchFamily="2" charset="2"/>
              <a:buChar char="Ø"/>
            </a:pPr>
            <a:r>
              <a:rPr lang="es-ES" sz="1600" b="1" dirty="0"/>
              <a:t>CAPITULO XXXI. DE LAS PROHIBICIONES COLECTIVAS</a:t>
            </a:r>
          </a:p>
          <a:p>
            <a:pPr marL="285750" indent="-285750">
              <a:buFont typeface="Wingdings" panose="05000000000000000000" pitchFamily="2" charset="2"/>
              <a:buChar char="Ø"/>
            </a:pPr>
            <a:r>
              <a:rPr lang="es-ES" sz="1600" b="1" dirty="0"/>
              <a:t>CAPITULO XXXII. DE LAS SANCIONES</a:t>
            </a:r>
          </a:p>
          <a:p>
            <a:pPr marL="285750" indent="-285750">
              <a:buFont typeface="Wingdings" panose="05000000000000000000" pitchFamily="2" charset="2"/>
              <a:buChar char="Ø"/>
            </a:pPr>
            <a:r>
              <a:rPr lang="es-ES" sz="1600" b="1" dirty="0"/>
              <a:t>CAPITULO XXXIII. DE LA LIQUIDACION Y DISOLUCION</a:t>
            </a:r>
            <a:endParaRPr lang="es-CO" dirty="0"/>
          </a:p>
        </p:txBody>
      </p:sp>
      <p:sp>
        <p:nvSpPr>
          <p:cNvPr id="12" name="CuadroTexto 11"/>
          <p:cNvSpPr txBox="1"/>
          <p:nvPr/>
        </p:nvSpPr>
        <p:spPr>
          <a:xfrm>
            <a:off x="5953782" y="1132873"/>
            <a:ext cx="3079376" cy="5816977"/>
          </a:xfrm>
          <a:prstGeom prst="rect">
            <a:avLst/>
          </a:prstGeom>
          <a:solidFill>
            <a:srgbClr val="92D050"/>
          </a:solidFill>
        </p:spPr>
        <p:txBody>
          <a:bodyPr wrap="square" rtlCol="0">
            <a:spAutoFit/>
          </a:bodyPr>
          <a:lstStyle/>
          <a:p>
            <a:pPr marL="285750" indent="-285750">
              <a:buFont typeface="Wingdings" panose="05000000000000000000" pitchFamily="2" charset="2"/>
              <a:buChar char="Ø"/>
            </a:pPr>
            <a:r>
              <a:rPr lang="es-ES" sz="1200" b="1" dirty="0"/>
              <a:t>CAPITULO XII.     DEL PRESIDENTE</a:t>
            </a:r>
          </a:p>
          <a:p>
            <a:pPr marL="285750" indent="-285750">
              <a:buFont typeface="Wingdings" panose="05000000000000000000" pitchFamily="2" charset="2"/>
              <a:buChar char="Ø"/>
            </a:pPr>
            <a:r>
              <a:rPr lang="es-ES" sz="1200" b="1" dirty="0"/>
              <a:t>CAPITULO XIII.    DEL VICEPRESIDENTE</a:t>
            </a:r>
          </a:p>
          <a:p>
            <a:pPr marL="285750" indent="-285750">
              <a:buFont typeface="Wingdings" panose="05000000000000000000" pitchFamily="2" charset="2"/>
              <a:buChar char="Ø"/>
            </a:pPr>
            <a:r>
              <a:rPr lang="es-ES" sz="1200" b="1" dirty="0"/>
              <a:t>CAPITULO XIV.     DEL SECRETARIO 				GENERAL</a:t>
            </a:r>
          </a:p>
          <a:p>
            <a:pPr marL="285750" indent="-285750">
              <a:buFont typeface="Wingdings" panose="05000000000000000000" pitchFamily="2" charset="2"/>
              <a:buChar char="Ø"/>
            </a:pPr>
            <a:r>
              <a:rPr lang="es-ES" sz="1200" b="1" dirty="0"/>
              <a:t>CAPITULO XV.       DEL FISCAL</a:t>
            </a:r>
          </a:p>
          <a:p>
            <a:pPr marL="285750" indent="-285750">
              <a:buFont typeface="Wingdings" panose="05000000000000000000" pitchFamily="2" charset="2"/>
              <a:buChar char="Ø"/>
            </a:pPr>
            <a:r>
              <a:rPr lang="es-ES" sz="1200" b="1" dirty="0"/>
              <a:t>CAPITULO XVI.     DEL TESORERO</a:t>
            </a:r>
          </a:p>
          <a:p>
            <a:pPr marL="285750" indent="-285750">
              <a:buFont typeface="Wingdings" panose="05000000000000000000" pitchFamily="2" charset="2"/>
              <a:buChar char="Ø"/>
            </a:pPr>
            <a:r>
              <a:rPr lang="es-ES" sz="1200" b="1" dirty="0"/>
              <a:t>CAPITULO XVII.    DEL SECRETARIO DE 					ORGANIZACIÓN </a:t>
            </a:r>
          </a:p>
          <a:p>
            <a:pPr marL="285750" indent="-285750">
              <a:buFont typeface="Wingdings" panose="05000000000000000000" pitchFamily="2" charset="2"/>
              <a:buChar char="Ø"/>
            </a:pPr>
            <a:r>
              <a:rPr lang="es-ES" sz="1200" b="1" dirty="0"/>
              <a:t>CAPITULO XVIII.    DEL SECRETARIO DE EDUCACION Y ASUNTOS PEDAGOGICOS</a:t>
            </a:r>
          </a:p>
          <a:p>
            <a:pPr marL="285750" indent="-285750">
              <a:buFont typeface="Wingdings" panose="05000000000000000000" pitchFamily="2" charset="2"/>
              <a:buChar char="Ø"/>
            </a:pPr>
            <a:r>
              <a:rPr lang="es-ES" sz="1200" b="1" dirty="0"/>
              <a:t>CAPITULO XIX. EL SUPLENTE DEL FISCAL</a:t>
            </a:r>
          </a:p>
          <a:p>
            <a:pPr marL="285750" indent="-285750">
              <a:buFont typeface="Wingdings" panose="05000000000000000000" pitchFamily="2" charset="2"/>
              <a:buChar char="Ø"/>
            </a:pPr>
            <a:r>
              <a:rPr lang="es-ES" sz="1200" b="1" dirty="0"/>
              <a:t>CAPITULO XX. DEL SECRETARIO DE 				COMUNICACIONES</a:t>
            </a:r>
          </a:p>
          <a:p>
            <a:pPr marL="285750" indent="-285750">
              <a:buFont typeface="Wingdings" panose="05000000000000000000" pitchFamily="2" charset="2"/>
              <a:buChar char="Ø"/>
            </a:pPr>
            <a:r>
              <a:rPr lang="es-ES" sz="1200" b="1" dirty="0"/>
              <a:t>CAPITULO XXI DEL SECRETARIOS DE 				DERECHOS HUMANOS</a:t>
            </a:r>
          </a:p>
          <a:p>
            <a:pPr marL="285750" indent="-285750">
              <a:buFont typeface="Wingdings" panose="05000000000000000000" pitchFamily="2" charset="2"/>
              <a:buChar char="Ø"/>
            </a:pPr>
            <a:r>
              <a:rPr lang="es-ES" sz="1200" b="1" dirty="0"/>
              <a:t>CAPITULO XXII. DEL SECRETARIO DE 		ASUNTOS  LABORALES SEGURIDAD </a:t>
            </a:r>
          </a:p>
          <a:p>
            <a:r>
              <a:rPr lang="es-ES" sz="1200" b="1" dirty="0"/>
              <a:t>	Y SALUD  EN EL 	TRABAJO </a:t>
            </a:r>
          </a:p>
          <a:p>
            <a:pPr marL="285750" indent="-285750">
              <a:buFont typeface="Wingdings" panose="05000000000000000000" pitchFamily="2" charset="2"/>
              <a:buChar char="Ø"/>
            </a:pPr>
            <a:r>
              <a:rPr lang="es-ES" sz="1200" b="1" dirty="0"/>
              <a:t>CAPITULO XXIII. DEL SECRETARIO DE 				ASUNTOS POLÍTICOS </a:t>
            </a:r>
            <a:endParaRPr lang="es-CO" sz="1200" dirty="0"/>
          </a:p>
          <a:p>
            <a:pPr marL="285750" indent="-285750">
              <a:buFont typeface="Wingdings" panose="05000000000000000000" pitchFamily="2" charset="2"/>
              <a:buChar char="Ø"/>
            </a:pPr>
            <a:r>
              <a:rPr lang="es-ES" sz="1200" b="1" dirty="0"/>
              <a:t>CAPITULO XXIV. DEL SECRETARIO DE 			ASUNTOS INTERSINDICALES</a:t>
            </a:r>
            <a:endParaRPr lang="es-CO" sz="1200" dirty="0"/>
          </a:p>
          <a:p>
            <a:pPr marL="285750" indent="-285750">
              <a:buFont typeface="Wingdings" panose="05000000000000000000" pitchFamily="2" charset="2"/>
              <a:buChar char="Ø"/>
            </a:pPr>
            <a:r>
              <a:rPr lang="es-ES" sz="1200" b="1" dirty="0"/>
              <a:t>CAPITULO XXV. DEL SECRETARIO DE 			GENERO Y ENFOQUE DIFERENCIAL</a:t>
            </a:r>
            <a:endParaRPr lang="es-CO" sz="1200" dirty="0"/>
          </a:p>
          <a:p>
            <a:pPr marL="285750" indent="-285750">
              <a:buFont typeface="Wingdings" panose="05000000000000000000" pitchFamily="2" charset="2"/>
              <a:buChar char="Ø"/>
            </a:pPr>
            <a:r>
              <a:rPr lang="es-ES" sz="1200" dirty="0"/>
              <a:t> </a:t>
            </a:r>
            <a:r>
              <a:rPr lang="es-ES" sz="1200" b="1" dirty="0"/>
              <a:t>CAPITULO XXVI. DEL SECRETARIO DE 		ASUNTOS ESTUDIANTILES</a:t>
            </a:r>
          </a:p>
          <a:p>
            <a:pPr marL="285750" indent="-285750">
              <a:buFont typeface="Wingdings" panose="05000000000000000000" pitchFamily="2" charset="2"/>
              <a:buChar char="Ø"/>
            </a:pPr>
            <a:r>
              <a:rPr lang="es-ES" sz="1200" b="1" dirty="0"/>
              <a:t>CAPITULO XXVII. DE LAS SUBDIRECTIVAS</a:t>
            </a:r>
          </a:p>
          <a:p>
            <a:pPr marL="285750" indent="-285750">
              <a:buFont typeface="Wingdings" panose="05000000000000000000" pitchFamily="2" charset="2"/>
              <a:buChar char="Ø"/>
            </a:pPr>
            <a:r>
              <a:rPr lang="es-ES" sz="1200" b="1" dirty="0"/>
              <a:t>CAPITULO XXVIII. DE LAS COMISIONES Y COMITE</a:t>
            </a:r>
            <a:endParaRPr lang="es-CO" sz="1200" dirty="0"/>
          </a:p>
        </p:txBody>
      </p:sp>
      <p:sp>
        <p:nvSpPr>
          <p:cNvPr id="2" name="Rectángulo 1"/>
          <p:cNvSpPr/>
          <p:nvPr/>
        </p:nvSpPr>
        <p:spPr>
          <a:xfrm>
            <a:off x="441781" y="1132873"/>
            <a:ext cx="5453730" cy="830997"/>
          </a:xfrm>
          <a:prstGeom prst="rect">
            <a:avLst/>
          </a:prstGeom>
          <a:solidFill>
            <a:srgbClr val="00B0F0"/>
          </a:solidFill>
        </p:spPr>
        <p:txBody>
          <a:bodyPr wrap="square">
            <a:spAutoFit/>
          </a:bodyPr>
          <a:lstStyle/>
          <a:p>
            <a:pPr marL="285750" indent="-285750">
              <a:buFont typeface="Wingdings" panose="05000000000000000000" pitchFamily="2" charset="2"/>
              <a:buChar char="Ø"/>
            </a:pPr>
            <a:r>
              <a:rPr lang="es-ES" sz="1600" b="1" dirty="0"/>
              <a:t>CAPITULO I.     NOMBRE DEL SINDICATO</a:t>
            </a:r>
          </a:p>
          <a:p>
            <a:pPr marL="285750" indent="-285750">
              <a:buFont typeface="Wingdings" panose="05000000000000000000" pitchFamily="2" charset="2"/>
              <a:buChar char="Ø"/>
            </a:pPr>
            <a:r>
              <a:rPr lang="es-ES" sz="1600" b="1" dirty="0"/>
              <a:t>CAPITULO II.    DOMICILIO</a:t>
            </a:r>
          </a:p>
          <a:p>
            <a:pPr marL="285750" indent="-285750">
              <a:buFont typeface="Wingdings" panose="05000000000000000000" pitchFamily="2" charset="2"/>
              <a:buChar char="Ø"/>
            </a:pPr>
            <a:r>
              <a:rPr lang="es-ES" sz="1600" b="1" dirty="0"/>
              <a:t>CAPITULO III.   OBJETIVOS Y FUNCIONES DEL SINDICATO</a:t>
            </a:r>
          </a:p>
        </p:txBody>
      </p:sp>
      <p:sp>
        <p:nvSpPr>
          <p:cNvPr id="6" name="Rectángulo 5"/>
          <p:cNvSpPr/>
          <p:nvPr/>
        </p:nvSpPr>
        <p:spPr>
          <a:xfrm>
            <a:off x="405081" y="2681637"/>
            <a:ext cx="5471286" cy="2308324"/>
          </a:xfrm>
          <a:prstGeom prst="rect">
            <a:avLst/>
          </a:prstGeom>
          <a:solidFill>
            <a:schemeClr val="accent5">
              <a:lumMod val="60000"/>
              <a:lumOff val="40000"/>
            </a:schemeClr>
          </a:solidFill>
        </p:spPr>
        <p:txBody>
          <a:bodyPr wrap="square">
            <a:spAutoFit/>
          </a:bodyPr>
          <a:lstStyle/>
          <a:p>
            <a:pPr marL="285750" indent="-285750">
              <a:buFont typeface="Wingdings" panose="05000000000000000000" pitchFamily="2" charset="2"/>
              <a:buChar char="Ø"/>
            </a:pPr>
            <a:r>
              <a:rPr lang="es-ES" sz="1600" b="1" dirty="0"/>
              <a:t>CAPITULO VI.    ORGANOS DIRECTIVOS DEL SINDICATO </a:t>
            </a:r>
          </a:p>
          <a:p>
            <a:pPr marL="285750" indent="-285750">
              <a:buFont typeface="Wingdings" panose="05000000000000000000" pitchFamily="2" charset="2"/>
              <a:buChar char="Ø"/>
            </a:pPr>
            <a:r>
              <a:rPr lang="es-ES" sz="1600" b="1" dirty="0"/>
              <a:t>CAPITULO VII.   DE LA ASAMBLEA GENERAL</a:t>
            </a:r>
          </a:p>
          <a:p>
            <a:pPr marL="285750" indent="-285750">
              <a:buFont typeface="Wingdings" panose="05000000000000000000" pitchFamily="2" charset="2"/>
              <a:buChar char="Ø"/>
            </a:pPr>
            <a:r>
              <a:rPr lang="es-ES" sz="1600" b="1" dirty="0"/>
              <a:t>CAPITULO VIII.  DE LAS ASAMBLEAS DE 	SUBDIRECTIVAS Y 					COMITES REGIONALES</a:t>
            </a:r>
            <a:endParaRPr lang="es-CO" sz="1600" dirty="0"/>
          </a:p>
          <a:p>
            <a:pPr marL="285750" indent="-285750">
              <a:buFont typeface="Wingdings" panose="05000000000000000000" pitchFamily="2" charset="2"/>
              <a:buChar char="Ø"/>
            </a:pPr>
            <a:r>
              <a:rPr lang="es-ES" sz="1600" b="1" dirty="0"/>
              <a:t>CAPITULO IX.      DE LA JUNTA NACIONA	AMPLIADA.</a:t>
            </a:r>
          </a:p>
          <a:p>
            <a:pPr marL="285750" indent="-285750">
              <a:buFont typeface="Wingdings" panose="05000000000000000000" pitchFamily="2" charset="2"/>
              <a:buChar char="Ø"/>
            </a:pPr>
            <a:r>
              <a:rPr lang="es-ES" sz="1600" b="1" dirty="0"/>
              <a:t>CAPITULO X.      DE LA JUNTA DIRECTIVA	NACIONAL</a:t>
            </a:r>
          </a:p>
          <a:p>
            <a:pPr marL="285750" indent="-285750">
              <a:buFont typeface="Wingdings" panose="05000000000000000000" pitchFamily="2" charset="2"/>
              <a:buChar char="Ø"/>
            </a:pPr>
            <a:r>
              <a:rPr lang="es-ES" sz="1600" b="1" dirty="0"/>
              <a:t>CAPITULO XI.      DE LAS SUBDIRECTIVAS Y COMITES 						REGIONALES</a:t>
            </a:r>
          </a:p>
          <a:p>
            <a:endParaRPr lang="es-ES" sz="1600" b="1" dirty="0"/>
          </a:p>
        </p:txBody>
      </p:sp>
      <p:pic>
        <p:nvPicPr>
          <p:cNvPr id="13" name="Imagen 12"/>
          <p:cNvPicPr>
            <a:picLocks noChangeAspect="1"/>
          </p:cNvPicPr>
          <p:nvPr/>
        </p:nvPicPr>
        <p:blipFill>
          <a:blip r:embed="rId4"/>
          <a:stretch>
            <a:fillRect/>
          </a:stretch>
        </p:blipFill>
        <p:spPr>
          <a:xfrm>
            <a:off x="560498" y="77060"/>
            <a:ext cx="2898618" cy="978754"/>
          </a:xfrm>
          <a:prstGeom prst="rect">
            <a:avLst/>
          </a:prstGeom>
        </p:spPr>
      </p:pic>
    </p:spTree>
    <p:extLst>
      <p:ext uri="{BB962C8B-B14F-4D97-AF65-F5344CB8AC3E}">
        <p14:creationId xmlns:p14="http://schemas.microsoft.com/office/powerpoint/2010/main" val="31355836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pattFill prst="pct5">
          <a:fgClr>
            <a:srgbClr val="92D050"/>
          </a:fgClr>
          <a:bgClr>
            <a:schemeClr val="bg2"/>
          </a:bgClr>
        </a:pattFill>
        <a:effectLst/>
      </p:bgPr>
    </p:bg>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988274"/>
          </a:xfrm>
          <a:prstGeom prst="rect">
            <a:avLst/>
          </a:prstGeom>
        </p:spPr>
      </p:pic>
      <p:sp>
        <p:nvSpPr>
          <p:cNvPr id="5" name="CuadroTexto 4"/>
          <p:cNvSpPr txBox="1"/>
          <p:nvPr/>
        </p:nvSpPr>
        <p:spPr>
          <a:xfrm>
            <a:off x="1103586" y="5191339"/>
            <a:ext cx="7755458" cy="400110"/>
          </a:xfrm>
          <a:prstGeom prst="rect">
            <a:avLst/>
          </a:prstGeom>
          <a:noFill/>
        </p:spPr>
        <p:txBody>
          <a:bodyPr wrap="square" rtlCol="0">
            <a:spAutoFit/>
          </a:bodyPr>
          <a:lstStyle/>
          <a:p>
            <a:pPr algn="ctr"/>
            <a:r>
              <a:rPr lang="es-CO" sz="2000" dirty="0">
                <a:latin typeface="Tahoma" panose="020B0604030504040204" pitchFamily="34" charset="0"/>
                <a:ea typeface="Tahoma" panose="020B0604030504040204" pitchFamily="34" charset="0"/>
                <a:cs typeface="Tahoma" panose="020B0604030504040204" pitchFamily="34" charset="0"/>
              </a:rPr>
              <a:t>.</a:t>
            </a:r>
          </a:p>
        </p:txBody>
      </p:sp>
      <p:pic>
        <p:nvPicPr>
          <p:cNvPr id="8" name="Imagen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18232" y="88518"/>
            <a:ext cx="1109662" cy="976754"/>
          </a:xfrm>
          <a:prstGeom prst="rect">
            <a:avLst/>
          </a:prstGeom>
          <a:noFill/>
          <a:ln>
            <a:noFill/>
          </a:ln>
        </p:spPr>
      </p:pic>
      <p:sp>
        <p:nvSpPr>
          <p:cNvPr id="3" name="CuadroTexto 2"/>
          <p:cNvSpPr txBox="1"/>
          <p:nvPr/>
        </p:nvSpPr>
        <p:spPr>
          <a:xfrm>
            <a:off x="2173010" y="6529470"/>
            <a:ext cx="2398990" cy="369332"/>
          </a:xfrm>
          <a:prstGeom prst="rect">
            <a:avLst/>
          </a:prstGeom>
          <a:noFill/>
        </p:spPr>
        <p:txBody>
          <a:bodyPr wrap="none" rtlCol="0">
            <a:spAutoFit/>
          </a:bodyPr>
          <a:lstStyle/>
          <a:p>
            <a:r>
              <a:rPr lang="es-ES" b="1" dirty="0"/>
              <a:t>ESTATUTOS SINDESENA</a:t>
            </a:r>
            <a:endParaRPr lang="es-CO" b="1" dirty="0"/>
          </a:p>
        </p:txBody>
      </p:sp>
      <p:sp>
        <p:nvSpPr>
          <p:cNvPr id="9" name="Rectángulo 8"/>
          <p:cNvSpPr/>
          <p:nvPr/>
        </p:nvSpPr>
        <p:spPr>
          <a:xfrm>
            <a:off x="2573419" y="437969"/>
            <a:ext cx="4572000" cy="923330"/>
          </a:xfrm>
          <a:prstGeom prst="rect">
            <a:avLst/>
          </a:prstGeom>
        </p:spPr>
        <p:txBody>
          <a:bodyPr>
            <a:spAutoFit/>
          </a:bodyPr>
          <a:lstStyle/>
          <a:p>
            <a:pPr algn="ctr"/>
            <a:r>
              <a:rPr lang="es-ES" b="1" dirty="0"/>
              <a:t>ESTATUTOS DEL SINDICATO DE EMPLEADOS PÚBLICOS DEL SENA “SINDESENA”</a:t>
            </a:r>
            <a:br>
              <a:rPr lang="es-ES" b="1" dirty="0"/>
            </a:br>
            <a:endParaRPr lang="es-CO" dirty="0"/>
          </a:p>
        </p:txBody>
      </p:sp>
      <p:sp>
        <p:nvSpPr>
          <p:cNvPr id="11" name="CuadroTexto 10"/>
          <p:cNvSpPr txBox="1"/>
          <p:nvPr/>
        </p:nvSpPr>
        <p:spPr>
          <a:xfrm>
            <a:off x="691180" y="1143798"/>
            <a:ext cx="8336478" cy="5601533"/>
          </a:xfrm>
          <a:prstGeom prst="rect">
            <a:avLst/>
          </a:prstGeom>
          <a:solidFill>
            <a:schemeClr val="accent3">
              <a:lumMod val="40000"/>
              <a:lumOff val="60000"/>
            </a:schemeClr>
          </a:solidFill>
        </p:spPr>
        <p:txBody>
          <a:bodyPr wrap="square" rtlCol="0">
            <a:spAutoFit/>
          </a:bodyPr>
          <a:lstStyle/>
          <a:p>
            <a:r>
              <a:rPr lang="es-ES" b="1" dirty="0"/>
              <a:t>CAPITULO XIII DEL VICEPRESIDENTE</a:t>
            </a:r>
            <a:endParaRPr lang="es-CO" dirty="0"/>
          </a:p>
          <a:p>
            <a:r>
              <a:rPr lang="es-ES" b="1" dirty="0"/>
              <a:t>ARTÍCULO 40º</a:t>
            </a:r>
            <a:r>
              <a:rPr lang="es-ES" dirty="0"/>
              <a:t>. Son funciones del Vicepresidente: </a:t>
            </a:r>
            <a:endParaRPr lang="es-CO" dirty="0"/>
          </a:p>
          <a:p>
            <a:r>
              <a:rPr lang="es-ES" dirty="0"/>
              <a:t> </a:t>
            </a:r>
            <a:endParaRPr lang="es-CO" dirty="0"/>
          </a:p>
          <a:p>
            <a:r>
              <a:rPr lang="es-ES" sz="1600" dirty="0"/>
              <a:t>a. Asumir la presidencia faltas temporales o definitivas del Presidente. </a:t>
            </a:r>
            <a:endParaRPr lang="es-CO" sz="1600" dirty="0"/>
          </a:p>
          <a:p>
            <a:r>
              <a:rPr lang="es-ES" sz="1600" dirty="0"/>
              <a:t> </a:t>
            </a:r>
            <a:endParaRPr lang="es-CO" sz="1600" dirty="0"/>
          </a:p>
          <a:p>
            <a:r>
              <a:rPr lang="es-ES" sz="1600" dirty="0"/>
              <a:t>c. Informar a la Junta Directiva Nacional de toda falta que cometan los afiliados. </a:t>
            </a:r>
            <a:endParaRPr lang="es-CO" sz="1600" dirty="0"/>
          </a:p>
          <a:p>
            <a:r>
              <a:rPr lang="es-ES" sz="1600" dirty="0"/>
              <a:t> </a:t>
            </a:r>
            <a:endParaRPr lang="es-CO" sz="1600" dirty="0"/>
          </a:p>
          <a:p>
            <a:r>
              <a:rPr lang="es-ES" sz="1600" dirty="0"/>
              <a:t>e. Ser el coordinador de organización del sindicato.  </a:t>
            </a:r>
            <a:endParaRPr lang="es-CO" sz="1600" dirty="0"/>
          </a:p>
          <a:p>
            <a:endParaRPr lang="es-ES" sz="1600" b="1" dirty="0"/>
          </a:p>
          <a:p>
            <a:r>
              <a:rPr lang="es-ES" sz="1600" b="1" dirty="0"/>
              <a:t>CAPITULO XIV  DEL SECRETARIO GENERAL</a:t>
            </a:r>
            <a:endParaRPr lang="es-CO" sz="1600" dirty="0"/>
          </a:p>
          <a:p>
            <a:r>
              <a:rPr lang="es-ES" sz="1600" b="1" dirty="0"/>
              <a:t> ARTÍCULO 41º</a:t>
            </a:r>
            <a:r>
              <a:rPr lang="es-ES" sz="1600" dirty="0"/>
              <a:t>. Son funciones y obligaciones del Secretario: </a:t>
            </a:r>
            <a:endParaRPr lang="es-CO" sz="1600" dirty="0"/>
          </a:p>
          <a:p>
            <a:r>
              <a:rPr lang="es-ES" sz="1600" dirty="0"/>
              <a:t>a. Llevar el registro de afiliados. </a:t>
            </a:r>
            <a:endParaRPr lang="es-CO" sz="1600" dirty="0"/>
          </a:p>
          <a:p>
            <a:r>
              <a:rPr lang="es-ES" sz="1600" dirty="0"/>
              <a:t> </a:t>
            </a:r>
            <a:endParaRPr lang="es-CO" sz="1600" dirty="0"/>
          </a:p>
          <a:p>
            <a:r>
              <a:rPr lang="es-ES" sz="1600" dirty="0"/>
              <a:t>b. Llevar las actas tanto de la Junta y Asamblea General de Delegados y mantener su archivo.</a:t>
            </a:r>
          </a:p>
          <a:p>
            <a:endParaRPr lang="es-CO" sz="1600" dirty="0"/>
          </a:p>
          <a:p>
            <a:r>
              <a:rPr lang="es-ES" sz="1600" dirty="0"/>
              <a:t>d. Atender la correspondencia, previa consulta con el Presidente. </a:t>
            </a:r>
            <a:endParaRPr lang="es-CO" sz="1600" dirty="0"/>
          </a:p>
          <a:p>
            <a:r>
              <a:rPr lang="es-ES" sz="1600" dirty="0"/>
              <a:t> </a:t>
            </a:r>
            <a:endParaRPr lang="es-CO" sz="1600" dirty="0"/>
          </a:p>
          <a:p>
            <a:r>
              <a:rPr lang="es-ES" sz="1600" dirty="0"/>
              <a:t>e. Actuar como secretario de la Asamblea General de Delegados y de la Junta Directiva Nacional. </a:t>
            </a:r>
            <a:endParaRPr lang="es-CO" sz="1600" dirty="0"/>
          </a:p>
          <a:p>
            <a:r>
              <a:rPr lang="es-ES" sz="1600" dirty="0"/>
              <a:t> </a:t>
            </a:r>
            <a:endParaRPr lang="es-CO" sz="1600" dirty="0"/>
          </a:p>
          <a:p>
            <a:r>
              <a:rPr lang="es-ES" sz="1600" dirty="0"/>
              <a:t> h. Ser órgano de comunicación de terceros con el Sindicato e informar de toda petición que se haga.  </a:t>
            </a:r>
            <a:endParaRPr lang="es-CO" sz="1600" dirty="0"/>
          </a:p>
          <a:p>
            <a:r>
              <a:rPr lang="es-ES" sz="1600" dirty="0"/>
              <a:t>i. Informar al inspector del trabajo correspondiente en asocio con el Presidente.</a:t>
            </a:r>
            <a:endParaRPr lang="es-CO" sz="1600" dirty="0"/>
          </a:p>
        </p:txBody>
      </p:sp>
      <p:pic>
        <p:nvPicPr>
          <p:cNvPr id="10" name="Imagen 9"/>
          <p:cNvPicPr>
            <a:picLocks noChangeAspect="1"/>
          </p:cNvPicPr>
          <p:nvPr/>
        </p:nvPicPr>
        <p:blipFill>
          <a:blip r:embed="rId5"/>
          <a:stretch>
            <a:fillRect/>
          </a:stretch>
        </p:blipFill>
        <p:spPr>
          <a:xfrm>
            <a:off x="0" y="82522"/>
            <a:ext cx="2898618" cy="978754"/>
          </a:xfrm>
          <a:prstGeom prst="rect">
            <a:avLst/>
          </a:prstGeom>
        </p:spPr>
      </p:pic>
    </p:spTree>
    <p:extLst>
      <p:ext uri="{BB962C8B-B14F-4D97-AF65-F5344CB8AC3E}">
        <p14:creationId xmlns:p14="http://schemas.microsoft.com/office/powerpoint/2010/main" val="3509166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pattFill prst="pct5">
          <a:fgClr>
            <a:srgbClr val="92D050"/>
          </a:fgClr>
          <a:bgClr>
            <a:schemeClr val="bg2"/>
          </a:bgClr>
        </a:pattFill>
        <a:effectLst/>
      </p:bgPr>
    </p:bg>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988274"/>
          </a:xfrm>
          <a:prstGeom prst="rect">
            <a:avLst/>
          </a:prstGeom>
        </p:spPr>
      </p:pic>
      <p:sp>
        <p:nvSpPr>
          <p:cNvPr id="5" name="CuadroTexto 4"/>
          <p:cNvSpPr txBox="1"/>
          <p:nvPr/>
        </p:nvSpPr>
        <p:spPr>
          <a:xfrm>
            <a:off x="1103586" y="5191339"/>
            <a:ext cx="7755458" cy="400110"/>
          </a:xfrm>
          <a:prstGeom prst="rect">
            <a:avLst/>
          </a:prstGeom>
          <a:noFill/>
        </p:spPr>
        <p:txBody>
          <a:bodyPr wrap="square" rtlCol="0">
            <a:spAutoFit/>
          </a:bodyPr>
          <a:lstStyle/>
          <a:p>
            <a:pPr algn="ctr"/>
            <a:r>
              <a:rPr lang="es-CO" sz="2000" dirty="0">
                <a:latin typeface="Tahoma" panose="020B0604030504040204" pitchFamily="34" charset="0"/>
                <a:ea typeface="Tahoma" panose="020B0604030504040204" pitchFamily="34" charset="0"/>
                <a:cs typeface="Tahoma" panose="020B0604030504040204" pitchFamily="34" charset="0"/>
              </a:rPr>
              <a:t>.</a:t>
            </a:r>
          </a:p>
        </p:txBody>
      </p:sp>
      <p:pic>
        <p:nvPicPr>
          <p:cNvPr id="8" name="Imagen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18232" y="88518"/>
            <a:ext cx="1109662" cy="976754"/>
          </a:xfrm>
          <a:prstGeom prst="rect">
            <a:avLst/>
          </a:prstGeom>
          <a:noFill/>
          <a:ln>
            <a:noFill/>
          </a:ln>
        </p:spPr>
      </p:pic>
      <p:sp>
        <p:nvSpPr>
          <p:cNvPr id="3" name="CuadroTexto 2"/>
          <p:cNvSpPr txBox="1"/>
          <p:nvPr/>
        </p:nvSpPr>
        <p:spPr>
          <a:xfrm>
            <a:off x="2173010" y="6529470"/>
            <a:ext cx="2398990" cy="369332"/>
          </a:xfrm>
          <a:prstGeom prst="rect">
            <a:avLst/>
          </a:prstGeom>
          <a:noFill/>
        </p:spPr>
        <p:txBody>
          <a:bodyPr wrap="none" rtlCol="0">
            <a:spAutoFit/>
          </a:bodyPr>
          <a:lstStyle/>
          <a:p>
            <a:r>
              <a:rPr lang="es-ES" b="1" dirty="0"/>
              <a:t>ESTATUTOS SINDESENA</a:t>
            </a:r>
            <a:endParaRPr lang="es-CO" b="1" dirty="0"/>
          </a:p>
        </p:txBody>
      </p:sp>
      <p:sp>
        <p:nvSpPr>
          <p:cNvPr id="9" name="Rectángulo 8"/>
          <p:cNvSpPr/>
          <p:nvPr/>
        </p:nvSpPr>
        <p:spPr>
          <a:xfrm>
            <a:off x="2573419" y="437969"/>
            <a:ext cx="4572000" cy="923330"/>
          </a:xfrm>
          <a:prstGeom prst="rect">
            <a:avLst/>
          </a:prstGeom>
        </p:spPr>
        <p:txBody>
          <a:bodyPr>
            <a:spAutoFit/>
          </a:bodyPr>
          <a:lstStyle/>
          <a:p>
            <a:pPr algn="ctr"/>
            <a:r>
              <a:rPr lang="es-ES" b="1" dirty="0"/>
              <a:t>ESTATUTOS DEL SINDICATO DE EMPLEADOS PÚBLICOS DEL SENA “SINDESENA”</a:t>
            </a:r>
            <a:br>
              <a:rPr lang="es-ES" b="1" dirty="0"/>
            </a:br>
            <a:endParaRPr lang="es-CO" dirty="0"/>
          </a:p>
        </p:txBody>
      </p:sp>
      <p:sp>
        <p:nvSpPr>
          <p:cNvPr id="11" name="CuadroTexto 10"/>
          <p:cNvSpPr txBox="1"/>
          <p:nvPr/>
        </p:nvSpPr>
        <p:spPr>
          <a:xfrm>
            <a:off x="691180" y="1143798"/>
            <a:ext cx="8336478" cy="5262979"/>
          </a:xfrm>
          <a:prstGeom prst="rect">
            <a:avLst/>
          </a:prstGeom>
          <a:solidFill>
            <a:schemeClr val="accent3">
              <a:lumMod val="40000"/>
              <a:lumOff val="60000"/>
            </a:schemeClr>
          </a:solidFill>
        </p:spPr>
        <p:txBody>
          <a:bodyPr wrap="square" rtlCol="0">
            <a:spAutoFit/>
          </a:bodyPr>
          <a:lstStyle/>
          <a:p>
            <a:r>
              <a:rPr lang="es-ES" sz="1600" b="1" dirty="0"/>
              <a:t>CAPITULO XV  DEL FISCAL</a:t>
            </a:r>
            <a:endParaRPr lang="es-CO" sz="1600" dirty="0"/>
          </a:p>
          <a:p>
            <a:r>
              <a:rPr lang="es-ES" sz="1600" b="1" dirty="0"/>
              <a:t> ARTÍCULO 42º</a:t>
            </a:r>
            <a:r>
              <a:rPr lang="es-ES" sz="1600" dirty="0"/>
              <a:t>. Son funciones y obligaciones del Fiscal: </a:t>
            </a:r>
            <a:endParaRPr lang="es-CO" sz="1600" dirty="0"/>
          </a:p>
          <a:p>
            <a:r>
              <a:rPr lang="es-ES" sz="1600" dirty="0"/>
              <a:t> </a:t>
            </a:r>
            <a:endParaRPr lang="es-CO" sz="1600" dirty="0"/>
          </a:p>
          <a:p>
            <a:r>
              <a:rPr lang="es-ES" sz="1600" dirty="0"/>
              <a:t>a. Velar porque los actos se ajusten a las prescripciones legales, estatutarias, reglamentarias. </a:t>
            </a:r>
            <a:endParaRPr lang="es-CO" sz="1600" dirty="0"/>
          </a:p>
          <a:p>
            <a:r>
              <a:rPr lang="es-ES" sz="1600" dirty="0"/>
              <a:t> </a:t>
            </a:r>
            <a:endParaRPr lang="es-CO" sz="1600" dirty="0"/>
          </a:p>
          <a:p>
            <a:r>
              <a:rPr lang="es-ES" sz="1600" dirty="0"/>
              <a:t>c. Velar por el estricto cumpliendo de las obligaciones, deberes y derechos de los afiliados. </a:t>
            </a:r>
            <a:endParaRPr lang="es-CO" sz="1600" dirty="0"/>
          </a:p>
          <a:p>
            <a:r>
              <a:rPr lang="es-ES" sz="1600" dirty="0"/>
              <a:t> </a:t>
            </a:r>
            <a:endParaRPr lang="es-CO" sz="1600" dirty="0"/>
          </a:p>
          <a:p>
            <a:r>
              <a:rPr lang="es-ES" sz="1600" dirty="0"/>
              <a:t>d. Hacer llamados de atención a los afiliados por el incumplimiento de sus obligaciones.</a:t>
            </a:r>
          </a:p>
          <a:p>
            <a:r>
              <a:rPr lang="es-ES" sz="1600" dirty="0"/>
              <a:t> </a:t>
            </a:r>
            <a:endParaRPr lang="es-CO" sz="1600" dirty="0"/>
          </a:p>
          <a:p>
            <a:r>
              <a:rPr lang="es-ES" sz="1600" dirty="0"/>
              <a:t>e. Conocer los reclamos que presenten los afiliados en relación con la violación de sus derechos. </a:t>
            </a:r>
            <a:endParaRPr lang="es-CO" sz="1600" dirty="0"/>
          </a:p>
          <a:p>
            <a:r>
              <a:rPr lang="es-ES" sz="1600" dirty="0"/>
              <a:t> </a:t>
            </a:r>
            <a:endParaRPr lang="es-CO" sz="1600" dirty="0"/>
          </a:p>
          <a:p>
            <a:r>
              <a:rPr lang="es-ES" sz="1600" dirty="0"/>
              <a:t>g. Velar porque se lleve regularmente la contabilidad de la organización sindical.</a:t>
            </a:r>
          </a:p>
          <a:p>
            <a:r>
              <a:rPr lang="es-ES" sz="1600" dirty="0"/>
              <a:t> </a:t>
            </a:r>
            <a:endParaRPr lang="es-CO" sz="1600" dirty="0"/>
          </a:p>
          <a:p>
            <a:r>
              <a:rPr lang="es-ES" sz="1600" dirty="0"/>
              <a:t>h. Velar porque se lleven las actas</a:t>
            </a:r>
          </a:p>
          <a:p>
            <a:r>
              <a:rPr lang="es-ES" sz="1600" dirty="0"/>
              <a:t> </a:t>
            </a:r>
            <a:endParaRPr lang="es-CO" sz="1600" dirty="0"/>
          </a:p>
          <a:p>
            <a:r>
              <a:rPr lang="es-ES" sz="1600" dirty="0"/>
              <a:t>i. Velar porque se conserve debidamente la correspondencia y los comprobantes de contabilidad. </a:t>
            </a:r>
            <a:endParaRPr lang="es-CO" sz="1600" dirty="0"/>
          </a:p>
          <a:p>
            <a:r>
              <a:rPr lang="es-ES" sz="1600" dirty="0"/>
              <a:t> </a:t>
            </a:r>
            <a:endParaRPr lang="es-CO" sz="1600" dirty="0"/>
          </a:p>
          <a:p>
            <a:r>
              <a:rPr lang="es-ES" sz="1600" dirty="0"/>
              <a:t>n. Visar las cuentas de gastos incluidos en el presupuesto. </a:t>
            </a:r>
            <a:endParaRPr lang="es-CO" sz="1600" dirty="0"/>
          </a:p>
          <a:p>
            <a:endParaRPr lang="es-CO" sz="1600" dirty="0"/>
          </a:p>
          <a:p>
            <a:r>
              <a:rPr lang="es-ES" sz="1600" dirty="0"/>
              <a:t>p. Controlar las actividades del Sindicato e informar a la Junta Directiva Nacional de las faltas podrá pedir convocatoria extraordinaria de Asamblea General. </a:t>
            </a:r>
            <a:endParaRPr lang="es-CO" sz="1600" dirty="0"/>
          </a:p>
        </p:txBody>
      </p:sp>
      <p:pic>
        <p:nvPicPr>
          <p:cNvPr id="10" name="Imagen 9"/>
          <p:cNvPicPr>
            <a:picLocks noChangeAspect="1"/>
          </p:cNvPicPr>
          <p:nvPr/>
        </p:nvPicPr>
        <p:blipFill>
          <a:blip r:embed="rId5"/>
          <a:stretch>
            <a:fillRect/>
          </a:stretch>
        </p:blipFill>
        <p:spPr>
          <a:xfrm>
            <a:off x="0" y="-15626"/>
            <a:ext cx="2898618" cy="978754"/>
          </a:xfrm>
          <a:prstGeom prst="rect">
            <a:avLst/>
          </a:prstGeom>
        </p:spPr>
      </p:pic>
    </p:spTree>
    <p:extLst>
      <p:ext uri="{BB962C8B-B14F-4D97-AF65-F5344CB8AC3E}">
        <p14:creationId xmlns:p14="http://schemas.microsoft.com/office/powerpoint/2010/main" val="5617985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pattFill prst="pct5">
          <a:fgClr>
            <a:srgbClr val="92D050"/>
          </a:fgClr>
          <a:bgClr>
            <a:schemeClr val="bg2"/>
          </a:bgClr>
        </a:pattFill>
        <a:effectLst/>
      </p:bgPr>
    </p:bg>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988274"/>
          </a:xfrm>
          <a:prstGeom prst="rect">
            <a:avLst/>
          </a:prstGeom>
        </p:spPr>
      </p:pic>
      <p:sp>
        <p:nvSpPr>
          <p:cNvPr id="5" name="CuadroTexto 4"/>
          <p:cNvSpPr txBox="1"/>
          <p:nvPr/>
        </p:nvSpPr>
        <p:spPr>
          <a:xfrm>
            <a:off x="1103586" y="5191339"/>
            <a:ext cx="7755458" cy="400110"/>
          </a:xfrm>
          <a:prstGeom prst="rect">
            <a:avLst/>
          </a:prstGeom>
          <a:noFill/>
        </p:spPr>
        <p:txBody>
          <a:bodyPr wrap="square" rtlCol="0">
            <a:spAutoFit/>
          </a:bodyPr>
          <a:lstStyle/>
          <a:p>
            <a:pPr algn="ctr"/>
            <a:r>
              <a:rPr lang="es-CO" sz="2000" dirty="0">
                <a:latin typeface="Tahoma" panose="020B0604030504040204" pitchFamily="34" charset="0"/>
                <a:ea typeface="Tahoma" panose="020B0604030504040204" pitchFamily="34" charset="0"/>
                <a:cs typeface="Tahoma" panose="020B0604030504040204" pitchFamily="34" charset="0"/>
              </a:rPr>
              <a:t>.</a:t>
            </a:r>
          </a:p>
        </p:txBody>
      </p:sp>
      <p:pic>
        <p:nvPicPr>
          <p:cNvPr id="8" name="Imagen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18232" y="88518"/>
            <a:ext cx="1109662" cy="976754"/>
          </a:xfrm>
          <a:prstGeom prst="rect">
            <a:avLst/>
          </a:prstGeom>
          <a:noFill/>
          <a:ln>
            <a:noFill/>
          </a:ln>
        </p:spPr>
      </p:pic>
      <p:sp>
        <p:nvSpPr>
          <p:cNvPr id="3" name="CuadroTexto 2"/>
          <p:cNvSpPr txBox="1"/>
          <p:nvPr/>
        </p:nvSpPr>
        <p:spPr>
          <a:xfrm>
            <a:off x="2173010" y="6529470"/>
            <a:ext cx="2398990" cy="369332"/>
          </a:xfrm>
          <a:prstGeom prst="rect">
            <a:avLst/>
          </a:prstGeom>
          <a:noFill/>
        </p:spPr>
        <p:txBody>
          <a:bodyPr wrap="none" rtlCol="0">
            <a:spAutoFit/>
          </a:bodyPr>
          <a:lstStyle/>
          <a:p>
            <a:r>
              <a:rPr lang="es-ES" b="1" dirty="0"/>
              <a:t>ESTATUTOS SINDESENA</a:t>
            </a:r>
            <a:endParaRPr lang="es-CO" b="1" dirty="0"/>
          </a:p>
        </p:txBody>
      </p:sp>
      <p:sp>
        <p:nvSpPr>
          <p:cNvPr id="9" name="Rectángulo 8"/>
          <p:cNvSpPr/>
          <p:nvPr/>
        </p:nvSpPr>
        <p:spPr>
          <a:xfrm>
            <a:off x="2573419" y="437969"/>
            <a:ext cx="4572000" cy="923330"/>
          </a:xfrm>
          <a:prstGeom prst="rect">
            <a:avLst/>
          </a:prstGeom>
        </p:spPr>
        <p:txBody>
          <a:bodyPr>
            <a:spAutoFit/>
          </a:bodyPr>
          <a:lstStyle/>
          <a:p>
            <a:pPr algn="ctr"/>
            <a:r>
              <a:rPr lang="es-ES" b="1" dirty="0"/>
              <a:t>ESTATUTOS DEL SINDICATO DE EMPLEADOS PÚBLICOS DEL SENA “SINDESENA”</a:t>
            </a:r>
            <a:br>
              <a:rPr lang="es-ES" b="1" dirty="0"/>
            </a:br>
            <a:endParaRPr lang="es-CO" dirty="0"/>
          </a:p>
        </p:txBody>
      </p:sp>
      <p:sp>
        <p:nvSpPr>
          <p:cNvPr id="11" name="CuadroTexto 10"/>
          <p:cNvSpPr txBox="1"/>
          <p:nvPr/>
        </p:nvSpPr>
        <p:spPr>
          <a:xfrm>
            <a:off x="691180" y="1143798"/>
            <a:ext cx="8336478" cy="5262979"/>
          </a:xfrm>
          <a:prstGeom prst="rect">
            <a:avLst/>
          </a:prstGeom>
          <a:solidFill>
            <a:schemeClr val="accent3">
              <a:lumMod val="40000"/>
              <a:lumOff val="60000"/>
            </a:schemeClr>
          </a:solidFill>
        </p:spPr>
        <p:txBody>
          <a:bodyPr wrap="square" rtlCol="0">
            <a:spAutoFit/>
          </a:bodyPr>
          <a:lstStyle/>
          <a:p>
            <a:r>
              <a:rPr lang="es-ES" sz="1600" b="1" dirty="0"/>
              <a:t>CAPITULO XVI DEL TESORERO</a:t>
            </a:r>
            <a:endParaRPr lang="es-CO" sz="1600" dirty="0"/>
          </a:p>
          <a:p>
            <a:r>
              <a:rPr lang="es-ES" sz="1600" b="1" dirty="0"/>
              <a:t> </a:t>
            </a:r>
            <a:endParaRPr lang="es-CO" sz="1600" dirty="0"/>
          </a:p>
          <a:p>
            <a:r>
              <a:rPr lang="es-ES" sz="1600" b="1" dirty="0"/>
              <a:t>ARTÍCULO 43º</a:t>
            </a:r>
            <a:r>
              <a:rPr lang="es-ES" sz="1600" dirty="0"/>
              <a:t>. Son funciones y obligaciones del Tesorero: </a:t>
            </a:r>
            <a:endParaRPr lang="es-CO" sz="1600" dirty="0"/>
          </a:p>
          <a:p>
            <a:r>
              <a:rPr lang="es-ES" sz="1600" dirty="0"/>
              <a:t> </a:t>
            </a:r>
            <a:endParaRPr lang="es-CO" sz="1600" dirty="0"/>
          </a:p>
          <a:p>
            <a:r>
              <a:rPr lang="es-ES" sz="1600" dirty="0"/>
              <a:t>a. Recolectar las cuotas de admisión, ordinarias y extraordinarios y las multas que deben pagar los afiliados al sindicato. </a:t>
            </a:r>
            <a:endParaRPr lang="es-CO" sz="1600" dirty="0"/>
          </a:p>
          <a:p>
            <a:r>
              <a:rPr lang="es-ES" sz="1600" dirty="0"/>
              <a:t> </a:t>
            </a:r>
            <a:endParaRPr lang="es-CO" sz="1600" dirty="0"/>
          </a:p>
          <a:p>
            <a:r>
              <a:rPr lang="es-ES" sz="1600" dirty="0"/>
              <a:t>b. Velar porque la contabilidad del sindicato se encuentre al día y de conformidad con normas. </a:t>
            </a:r>
            <a:endParaRPr lang="es-CO" sz="1600" dirty="0"/>
          </a:p>
          <a:p>
            <a:r>
              <a:rPr lang="es-ES" sz="1600" dirty="0"/>
              <a:t> </a:t>
            </a:r>
            <a:endParaRPr lang="es-CO" sz="1600" dirty="0"/>
          </a:p>
          <a:p>
            <a:r>
              <a:rPr lang="es-ES" sz="1600" dirty="0"/>
              <a:t>d. Depositar en una entidad bancaria los dineros recolectados.</a:t>
            </a:r>
            <a:endParaRPr lang="es-CO" sz="1600" dirty="0"/>
          </a:p>
          <a:p>
            <a:r>
              <a:rPr lang="es-ES" sz="1600" dirty="0"/>
              <a:t> </a:t>
            </a:r>
            <a:endParaRPr lang="es-CO" sz="1600" dirty="0"/>
          </a:p>
          <a:p>
            <a:r>
              <a:rPr lang="es-ES" sz="1600" dirty="0"/>
              <a:t>e. Abstenerse de pagar cuentas que no hayan sido confirmadas por el Presidente .</a:t>
            </a:r>
          </a:p>
          <a:p>
            <a:r>
              <a:rPr lang="es-ES" sz="1600" dirty="0"/>
              <a:t> </a:t>
            </a:r>
            <a:endParaRPr lang="es-CO" sz="1600" dirty="0"/>
          </a:p>
          <a:p>
            <a:r>
              <a:rPr lang="es-ES" sz="1600" dirty="0"/>
              <a:t> k. Presentar proyecto de presupuesto de la Junta Directiva Nacional a la Asamblea Nacional de Delegados. </a:t>
            </a:r>
            <a:endParaRPr lang="es-CO" sz="1600" dirty="0"/>
          </a:p>
          <a:p>
            <a:r>
              <a:rPr lang="es-ES" sz="1600" dirty="0"/>
              <a:t> </a:t>
            </a:r>
            <a:endParaRPr lang="es-CO" sz="1600" dirty="0"/>
          </a:p>
          <a:p>
            <a:r>
              <a:rPr lang="es-ES" sz="1600" dirty="0"/>
              <a:t>o. Solicitar a la Dirección General el descuento de auxilio solidario cuando un afiliado ha fallecido.</a:t>
            </a:r>
          </a:p>
          <a:p>
            <a:endParaRPr lang="es-ES" sz="1600" dirty="0"/>
          </a:p>
          <a:p>
            <a:r>
              <a:rPr lang="es-ES" sz="1600" dirty="0"/>
              <a:t>p. Permitir en todo momento la revisión de las cuentas a los miembros de la Junta Directiva Nacional o al Fiscal y al afiliado que así lo solicite. </a:t>
            </a:r>
            <a:endParaRPr lang="es-CO" sz="1600" dirty="0"/>
          </a:p>
          <a:p>
            <a:r>
              <a:rPr lang="es-ES" sz="1600" dirty="0"/>
              <a:t> </a:t>
            </a:r>
            <a:endParaRPr lang="es-CO" sz="1600" dirty="0"/>
          </a:p>
        </p:txBody>
      </p:sp>
      <p:pic>
        <p:nvPicPr>
          <p:cNvPr id="10" name="Imagen 9"/>
          <p:cNvPicPr>
            <a:picLocks noChangeAspect="1"/>
          </p:cNvPicPr>
          <p:nvPr/>
        </p:nvPicPr>
        <p:blipFill>
          <a:blip r:embed="rId5"/>
          <a:stretch>
            <a:fillRect/>
          </a:stretch>
        </p:blipFill>
        <p:spPr>
          <a:xfrm>
            <a:off x="0" y="0"/>
            <a:ext cx="2898618" cy="978754"/>
          </a:xfrm>
          <a:prstGeom prst="rect">
            <a:avLst/>
          </a:prstGeom>
        </p:spPr>
      </p:pic>
    </p:spTree>
    <p:extLst>
      <p:ext uri="{BB962C8B-B14F-4D97-AF65-F5344CB8AC3E}">
        <p14:creationId xmlns:p14="http://schemas.microsoft.com/office/powerpoint/2010/main" val="6791917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pattFill prst="pct5">
          <a:fgClr>
            <a:srgbClr val="92D050"/>
          </a:fgClr>
          <a:bgClr>
            <a:schemeClr val="bg2"/>
          </a:bgClr>
        </a:pattFill>
        <a:effectLst/>
      </p:bgPr>
    </p:bg>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988274"/>
          </a:xfrm>
          <a:prstGeom prst="rect">
            <a:avLst/>
          </a:prstGeom>
        </p:spPr>
      </p:pic>
      <p:sp>
        <p:nvSpPr>
          <p:cNvPr id="5" name="CuadroTexto 4"/>
          <p:cNvSpPr txBox="1"/>
          <p:nvPr/>
        </p:nvSpPr>
        <p:spPr>
          <a:xfrm>
            <a:off x="1103586" y="5191339"/>
            <a:ext cx="7755458" cy="400110"/>
          </a:xfrm>
          <a:prstGeom prst="rect">
            <a:avLst/>
          </a:prstGeom>
          <a:noFill/>
        </p:spPr>
        <p:txBody>
          <a:bodyPr wrap="square" rtlCol="0">
            <a:spAutoFit/>
          </a:bodyPr>
          <a:lstStyle/>
          <a:p>
            <a:pPr algn="ctr"/>
            <a:r>
              <a:rPr lang="es-CO" sz="2000" dirty="0">
                <a:latin typeface="Tahoma" panose="020B0604030504040204" pitchFamily="34" charset="0"/>
                <a:ea typeface="Tahoma" panose="020B0604030504040204" pitchFamily="34" charset="0"/>
                <a:cs typeface="Tahoma" panose="020B0604030504040204" pitchFamily="34" charset="0"/>
              </a:rPr>
              <a:t>.</a:t>
            </a:r>
          </a:p>
        </p:txBody>
      </p:sp>
      <p:pic>
        <p:nvPicPr>
          <p:cNvPr id="8" name="Imagen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18232" y="88518"/>
            <a:ext cx="1109662" cy="976754"/>
          </a:xfrm>
          <a:prstGeom prst="rect">
            <a:avLst/>
          </a:prstGeom>
          <a:noFill/>
          <a:ln>
            <a:noFill/>
          </a:ln>
        </p:spPr>
      </p:pic>
      <p:sp>
        <p:nvSpPr>
          <p:cNvPr id="3" name="CuadroTexto 2"/>
          <p:cNvSpPr txBox="1"/>
          <p:nvPr/>
        </p:nvSpPr>
        <p:spPr>
          <a:xfrm>
            <a:off x="2173010" y="6529470"/>
            <a:ext cx="2398990" cy="369332"/>
          </a:xfrm>
          <a:prstGeom prst="rect">
            <a:avLst/>
          </a:prstGeom>
          <a:noFill/>
        </p:spPr>
        <p:txBody>
          <a:bodyPr wrap="none" rtlCol="0">
            <a:spAutoFit/>
          </a:bodyPr>
          <a:lstStyle/>
          <a:p>
            <a:r>
              <a:rPr lang="es-ES" b="1" dirty="0"/>
              <a:t>ESTATUTOS SINDESENA</a:t>
            </a:r>
            <a:endParaRPr lang="es-CO" b="1" dirty="0"/>
          </a:p>
        </p:txBody>
      </p:sp>
      <p:sp>
        <p:nvSpPr>
          <p:cNvPr id="9" name="Rectángulo 8"/>
          <p:cNvSpPr/>
          <p:nvPr/>
        </p:nvSpPr>
        <p:spPr>
          <a:xfrm>
            <a:off x="2573419" y="437969"/>
            <a:ext cx="4572000" cy="923330"/>
          </a:xfrm>
          <a:prstGeom prst="rect">
            <a:avLst/>
          </a:prstGeom>
        </p:spPr>
        <p:txBody>
          <a:bodyPr>
            <a:spAutoFit/>
          </a:bodyPr>
          <a:lstStyle/>
          <a:p>
            <a:pPr algn="ctr"/>
            <a:r>
              <a:rPr lang="es-ES" b="1" dirty="0"/>
              <a:t>ESTATUTOS DEL SINDICATO DE EMPLEADOS PÚBLICOS DEL SENA “SINDESENA”</a:t>
            </a:r>
            <a:br>
              <a:rPr lang="es-ES" b="1" dirty="0"/>
            </a:br>
            <a:endParaRPr lang="es-CO" dirty="0"/>
          </a:p>
        </p:txBody>
      </p:sp>
      <p:sp>
        <p:nvSpPr>
          <p:cNvPr id="11" name="CuadroTexto 10"/>
          <p:cNvSpPr txBox="1"/>
          <p:nvPr/>
        </p:nvSpPr>
        <p:spPr>
          <a:xfrm>
            <a:off x="691180" y="1143798"/>
            <a:ext cx="8336478" cy="5755422"/>
          </a:xfrm>
          <a:prstGeom prst="rect">
            <a:avLst/>
          </a:prstGeom>
          <a:solidFill>
            <a:schemeClr val="accent3">
              <a:lumMod val="40000"/>
              <a:lumOff val="60000"/>
            </a:schemeClr>
          </a:solidFill>
        </p:spPr>
        <p:txBody>
          <a:bodyPr wrap="square" rtlCol="0">
            <a:spAutoFit/>
          </a:bodyPr>
          <a:lstStyle/>
          <a:p>
            <a:r>
              <a:rPr lang="es-ES" sz="1600" b="1" dirty="0"/>
              <a:t>CAPITULO XVII DEL SECRETARIO DE ORGANIZACIÓN </a:t>
            </a:r>
            <a:endParaRPr lang="es-CO" sz="1600" dirty="0"/>
          </a:p>
          <a:p>
            <a:r>
              <a:rPr lang="es-ES" sz="1600" b="1" dirty="0"/>
              <a:t> </a:t>
            </a:r>
            <a:endParaRPr lang="es-CO" sz="1600" dirty="0"/>
          </a:p>
          <a:p>
            <a:r>
              <a:rPr lang="es-ES" sz="1600" b="1" dirty="0"/>
              <a:t>ARTÍCULO 44º</a:t>
            </a:r>
            <a:r>
              <a:rPr lang="es-ES" sz="1600" dirty="0"/>
              <a:t>. Velar por el fortalecimiento de la organización. </a:t>
            </a:r>
            <a:endParaRPr lang="es-CO" sz="1600" dirty="0"/>
          </a:p>
          <a:p>
            <a:r>
              <a:rPr lang="es-ES" sz="1600" dirty="0"/>
              <a:t> </a:t>
            </a:r>
            <a:endParaRPr lang="es-CO" sz="1600" dirty="0"/>
          </a:p>
          <a:p>
            <a:r>
              <a:rPr lang="es-ES" sz="1600" dirty="0"/>
              <a:t>a. Coordinar y dinamizar las actividades de movilización del sindicato. </a:t>
            </a:r>
            <a:endParaRPr lang="es-CO" sz="1600" dirty="0"/>
          </a:p>
          <a:p>
            <a:r>
              <a:rPr lang="es-ES" sz="1600" dirty="0"/>
              <a:t> </a:t>
            </a:r>
            <a:endParaRPr lang="es-CO" sz="1600" dirty="0"/>
          </a:p>
          <a:p>
            <a:r>
              <a:rPr lang="es-ES" sz="1600" dirty="0"/>
              <a:t>b. Presidirá y coordinará las comisiones de Ejecución y Disciplina, Propaganda, Hospitalaria y de Reclamos. </a:t>
            </a:r>
            <a:endParaRPr lang="es-CO" sz="1600" dirty="0"/>
          </a:p>
          <a:p>
            <a:r>
              <a:rPr lang="es-ES" sz="1600" dirty="0"/>
              <a:t> </a:t>
            </a:r>
            <a:endParaRPr lang="es-CO" sz="1600" dirty="0"/>
          </a:p>
          <a:p>
            <a:r>
              <a:rPr lang="es-ES" sz="1600" b="1" dirty="0"/>
              <a:t>CAPITULO XVIII DEL SECRETARIO DE EDUCACION Y ASUNTOS PEDAGÓGICOS</a:t>
            </a:r>
            <a:endParaRPr lang="es-CO" sz="1600" dirty="0"/>
          </a:p>
          <a:p>
            <a:r>
              <a:rPr lang="es-ES" sz="1600" b="1" dirty="0"/>
              <a:t> </a:t>
            </a:r>
            <a:endParaRPr lang="es-CO" sz="1600" dirty="0"/>
          </a:p>
          <a:p>
            <a:r>
              <a:rPr lang="es-ES" sz="1600" b="1" dirty="0"/>
              <a:t>ARTÍCULO 45º</a:t>
            </a:r>
            <a:r>
              <a:rPr lang="es-ES" sz="1600" dirty="0"/>
              <a:t>. </a:t>
            </a:r>
            <a:r>
              <a:rPr lang="es-CO" dirty="0"/>
              <a:t>Son funciones de la secretaría de educación y asuntos pedagógicos </a:t>
            </a:r>
          </a:p>
          <a:p>
            <a:endParaRPr lang="es-ES" sz="1600" dirty="0"/>
          </a:p>
          <a:p>
            <a:r>
              <a:rPr lang="es-ES" sz="1600" dirty="0"/>
              <a:t>a. Presentar un plan de capacitación a consideración de la Junta Directiva Nacional</a:t>
            </a:r>
          </a:p>
          <a:p>
            <a:pPr lvl="0"/>
            <a:r>
              <a:rPr lang="es-ES" sz="1600" dirty="0"/>
              <a:t>b. </a:t>
            </a:r>
            <a:r>
              <a:rPr lang="en-US" dirty="0" err="1"/>
              <a:t>Identificar</a:t>
            </a:r>
            <a:r>
              <a:rPr lang="en-US" dirty="0"/>
              <a:t> y </a:t>
            </a:r>
            <a:r>
              <a:rPr lang="en-US" dirty="0" err="1"/>
              <a:t>analizar</a:t>
            </a:r>
            <a:r>
              <a:rPr lang="en-US" dirty="0"/>
              <a:t>  la </a:t>
            </a:r>
            <a:r>
              <a:rPr lang="en-US" dirty="0" err="1"/>
              <a:t>política</a:t>
            </a:r>
            <a:r>
              <a:rPr lang="en-US" dirty="0"/>
              <a:t> </a:t>
            </a:r>
            <a:r>
              <a:rPr lang="en-US" dirty="0" err="1"/>
              <a:t>pedagógica</a:t>
            </a:r>
            <a:r>
              <a:rPr lang="en-US" dirty="0"/>
              <a:t> del SENA.</a:t>
            </a:r>
            <a:endParaRPr lang="es-ES" sz="1600" dirty="0"/>
          </a:p>
          <a:p>
            <a:r>
              <a:rPr lang="es-CO" dirty="0"/>
              <a:t>c. Hacer seguimiento a los procesos de ejecución de la Formación Profesional.</a:t>
            </a:r>
            <a:endParaRPr lang="es-CO" sz="1600" dirty="0"/>
          </a:p>
          <a:p>
            <a:pPr lvl="0"/>
            <a:r>
              <a:rPr lang="en-US" dirty="0"/>
              <a:t>d. </a:t>
            </a:r>
            <a:r>
              <a:rPr lang="en-US" dirty="0" err="1"/>
              <a:t>Promover</a:t>
            </a:r>
            <a:r>
              <a:rPr lang="en-US" dirty="0"/>
              <a:t> la </a:t>
            </a:r>
            <a:r>
              <a:rPr lang="en-US" dirty="0" err="1"/>
              <a:t>participación</a:t>
            </a:r>
            <a:r>
              <a:rPr lang="en-US" dirty="0"/>
              <a:t> de </a:t>
            </a:r>
            <a:r>
              <a:rPr lang="en-US" dirty="0" err="1"/>
              <a:t>los</a:t>
            </a:r>
            <a:r>
              <a:rPr lang="en-US" dirty="0"/>
              <a:t> </a:t>
            </a:r>
            <a:r>
              <a:rPr lang="en-US" dirty="0" err="1"/>
              <a:t>afiliados</a:t>
            </a:r>
            <a:r>
              <a:rPr lang="en-US" dirty="0"/>
              <a:t> </a:t>
            </a:r>
            <a:r>
              <a:rPr lang="en-US" dirty="0" err="1"/>
              <a:t>en</a:t>
            </a:r>
            <a:r>
              <a:rPr lang="en-US" dirty="0"/>
              <a:t> la </a:t>
            </a:r>
            <a:r>
              <a:rPr lang="en-US" dirty="0" err="1"/>
              <a:t>Producción</a:t>
            </a:r>
            <a:r>
              <a:rPr lang="en-US" dirty="0"/>
              <a:t> </a:t>
            </a:r>
            <a:r>
              <a:rPr lang="en-US" dirty="0" err="1"/>
              <a:t>Tecnico</a:t>
            </a:r>
            <a:r>
              <a:rPr lang="en-US" dirty="0"/>
              <a:t> </a:t>
            </a:r>
            <a:r>
              <a:rPr lang="en-US" dirty="0" err="1"/>
              <a:t>Pedagógica</a:t>
            </a:r>
            <a:r>
              <a:rPr lang="en-US" dirty="0"/>
              <a:t>.</a:t>
            </a:r>
            <a:endParaRPr lang="es-CO" dirty="0"/>
          </a:p>
          <a:p>
            <a:pPr lvl="0"/>
            <a:r>
              <a:rPr lang="es-ES" dirty="0"/>
              <a:t>e. Dinamizar y participar en la generación de discusión y debate del tema. </a:t>
            </a:r>
            <a:endParaRPr lang="es-CO" dirty="0"/>
          </a:p>
          <a:p>
            <a:pPr lvl="0"/>
            <a:r>
              <a:rPr lang="es-ES" dirty="0"/>
              <a:t>f. Promover la publicación y divulgación de los fundamentos conceptuales, pedagógicos  </a:t>
            </a:r>
            <a:endParaRPr lang="es-CO" dirty="0"/>
          </a:p>
          <a:p>
            <a:r>
              <a:rPr lang="es-ES" dirty="0"/>
              <a:t>g. Realizar diagnósticos de manera periódica sobre las necesidades de capacitación </a:t>
            </a:r>
            <a:r>
              <a:rPr lang="es-ES" sz="1600" dirty="0"/>
              <a:t> </a:t>
            </a:r>
            <a:endParaRPr lang="es-CO" sz="1600" dirty="0"/>
          </a:p>
          <a:p>
            <a:r>
              <a:rPr lang="es-ES" sz="1600" dirty="0"/>
              <a:t> </a:t>
            </a:r>
            <a:endParaRPr lang="es-CO" sz="1600" dirty="0"/>
          </a:p>
        </p:txBody>
      </p:sp>
      <p:pic>
        <p:nvPicPr>
          <p:cNvPr id="10" name="Imagen 9"/>
          <p:cNvPicPr>
            <a:picLocks noChangeAspect="1"/>
          </p:cNvPicPr>
          <p:nvPr/>
        </p:nvPicPr>
        <p:blipFill>
          <a:blip r:embed="rId5"/>
          <a:stretch>
            <a:fillRect/>
          </a:stretch>
        </p:blipFill>
        <p:spPr>
          <a:xfrm>
            <a:off x="0" y="0"/>
            <a:ext cx="2898618" cy="978754"/>
          </a:xfrm>
          <a:prstGeom prst="rect">
            <a:avLst/>
          </a:prstGeom>
        </p:spPr>
      </p:pic>
    </p:spTree>
    <p:extLst>
      <p:ext uri="{BB962C8B-B14F-4D97-AF65-F5344CB8AC3E}">
        <p14:creationId xmlns:p14="http://schemas.microsoft.com/office/powerpoint/2010/main" val="31594885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pattFill prst="pct5">
          <a:fgClr>
            <a:srgbClr val="92D050"/>
          </a:fgClr>
          <a:bgClr>
            <a:schemeClr val="bg2"/>
          </a:bgClr>
        </a:pattFill>
        <a:effectLst/>
      </p:bgPr>
    </p:bg>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988274"/>
          </a:xfrm>
          <a:prstGeom prst="rect">
            <a:avLst/>
          </a:prstGeom>
        </p:spPr>
      </p:pic>
      <p:sp>
        <p:nvSpPr>
          <p:cNvPr id="5" name="CuadroTexto 4"/>
          <p:cNvSpPr txBox="1"/>
          <p:nvPr/>
        </p:nvSpPr>
        <p:spPr>
          <a:xfrm>
            <a:off x="1103586" y="5191339"/>
            <a:ext cx="7755458" cy="400110"/>
          </a:xfrm>
          <a:prstGeom prst="rect">
            <a:avLst/>
          </a:prstGeom>
          <a:noFill/>
        </p:spPr>
        <p:txBody>
          <a:bodyPr wrap="square" rtlCol="0">
            <a:spAutoFit/>
          </a:bodyPr>
          <a:lstStyle/>
          <a:p>
            <a:pPr algn="ctr"/>
            <a:r>
              <a:rPr lang="es-CO" sz="2000" dirty="0">
                <a:latin typeface="Tahoma" panose="020B0604030504040204" pitchFamily="34" charset="0"/>
                <a:ea typeface="Tahoma" panose="020B0604030504040204" pitchFamily="34" charset="0"/>
                <a:cs typeface="Tahoma" panose="020B0604030504040204" pitchFamily="34" charset="0"/>
              </a:rPr>
              <a:t>.</a:t>
            </a:r>
          </a:p>
        </p:txBody>
      </p:sp>
      <p:pic>
        <p:nvPicPr>
          <p:cNvPr id="8" name="Imagen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18232" y="88518"/>
            <a:ext cx="1109662" cy="976754"/>
          </a:xfrm>
          <a:prstGeom prst="rect">
            <a:avLst/>
          </a:prstGeom>
          <a:noFill/>
          <a:ln>
            <a:noFill/>
          </a:ln>
        </p:spPr>
      </p:pic>
      <p:sp>
        <p:nvSpPr>
          <p:cNvPr id="3" name="CuadroTexto 2"/>
          <p:cNvSpPr txBox="1"/>
          <p:nvPr/>
        </p:nvSpPr>
        <p:spPr>
          <a:xfrm>
            <a:off x="2173010" y="6529470"/>
            <a:ext cx="2398990" cy="369332"/>
          </a:xfrm>
          <a:prstGeom prst="rect">
            <a:avLst/>
          </a:prstGeom>
          <a:noFill/>
        </p:spPr>
        <p:txBody>
          <a:bodyPr wrap="none" rtlCol="0">
            <a:spAutoFit/>
          </a:bodyPr>
          <a:lstStyle/>
          <a:p>
            <a:r>
              <a:rPr lang="es-ES" b="1" dirty="0"/>
              <a:t>ESTATUTOS SINDESENA</a:t>
            </a:r>
            <a:endParaRPr lang="es-CO" b="1" dirty="0"/>
          </a:p>
        </p:txBody>
      </p:sp>
      <p:sp>
        <p:nvSpPr>
          <p:cNvPr id="9" name="Rectángulo 8"/>
          <p:cNvSpPr/>
          <p:nvPr/>
        </p:nvSpPr>
        <p:spPr>
          <a:xfrm>
            <a:off x="2573419" y="437969"/>
            <a:ext cx="4572000" cy="923330"/>
          </a:xfrm>
          <a:prstGeom prst="rect">
            <a:avLst/>
          </a:prstGeom>
        </p:spPr>
        <p:txBody>
          <a:bodyPr>
            <a:spAutoFit/>
          </a:bodyPr>
          <a:lstStyle/>
          <a:p>
            <a:pPr algn="ctr"/>
            <a:r>
              <a:rPr lang="es-ES" b="1" dirty="0"/>
              <a:t>ESTATUTOS DEL SINDICATO DE EMPLEADOS PÚBLICOS DEL SENA “SINDESENA”</a:t>
            </a:r>
            <a:br>
              <a:rPr lang="es-ES" b="1" dirty="0"/>
            </a:br>
            <a:endParaRPr lang="es-CO" dirty="0"/>
          </a:p>
        </p:txBody>
      </p:sp>
      <p:sp>
        <p:nvSpPr>
          <p:cNvPr id="11" name="CuadroTexto 10"/>
          <p:cNvSpPr txBox="1"/>
          <p:nvPr/>
        </p:nvSpPr>
        <p:spPr>
          <a:xfrm>
            <a:off x="691180" y="1065272"/>
            <a:ext cx="8336478" cy="7663636"/>
          </a:xfrm>
          <a:prstGeom prst="rect">
            <a:avLst/>
          </a:prstGeom>
          <a:solidFill>
            <a:schemeClr val="accent3">
              <a:lumMod val="40000"/>
              <a:lumOff val="60000"/>
            </a:schemeClr>
          </a:solidFill>
        </p:spPr>
        <p:txBody>
          <a:bodyPr wrap="square" rtlCol="0">
            <a:spAutoFit/>
          </a:bodyPr>
          <a:lstStyle/>
          <a:p>
            <a:r>
              <a:rPr lang="es-ES" sz="1600" b="1" dirty="0"/>
              <a:t>CAPITULO XIX EL SUPLENTE DEL FISCAL </a:t>
            </a:r>
          </a:p>
          <a:p>
            <a:r>
              <a:rPr lang="es-CO" b="1" dirty="0"/>
              <a:t>ARTICULO 46</a:t>
            </a:r>
            <a:r>
              <a:rPr lang="es-CO" dirty="0"/>
              <a:t>. Son funciones del suplente del fiscal </a:t>
            </a:r>
          </a:p>
          <a:p>
            <a:r>
              <a:rPr lang="es-ES" sz="1600" dirty="0"/>
              <a:t> </a:t>
            </a:r>
            <a:endParaRPr lang="es-CO" sz="1600" dirty="0"/>
          </a:p>
          <a:p>
            <a:r>
              <a:rPr lang="es-ES" sz="1600" b="1" dirty="0"/>
              <a:t>CAPITULO XX DEL SECRETARIO DE COMUNICACIONES </a:t>
            </a:r>
            <a:endParaRPr lang="es-CO" sz="1600" dirty="0"/>
          </a:p>
          <a:p>
            <a:r>
              <a:rPr lang="es-ES" sz="1600" dirty="0"/>
              <a:t>  </a:t>
            </a:r>
            <a:r>
              <a:rPr lang="es-CO" b="1" dirty="0"/>
              <a:t>ARTICULO 47.</a:t>
            </a:r>
            <a:r>
              <a:rPr lang="es-CO" dirty="0"/>
              <a:t> Con funciones del secretario de comunicaciones</a:t>
            </a:r>
          </a:p>
          <a:p>
            <a:endParaRPr lang="es-CO" sz="1600" dirty="0"/>
          </a:p>
          <a:p>
            <a:r>
              <a:rPr lang="es-ES" sz="1600" b="1" dirty="0"/>
              <a:t>CAPITULO XXI DEL SECRETARIOS DE DERECHOS HUMANOS</a:t>
            </a:r>
          </a:p>
          <a:p>
            <a:r>
              <a:rPr lang="es-CO" b="1" dirty="0"/>
              <a:t>ARTICULO 48</a:t>
            </a:r>
            <a:r>
              <a:rPr lang="es-CO" dirty="0"/>
              <a:t>. Son funciones del secretario de derechos humanos</a:t>
            </a:r>
          </a:p>
          <a:p>
            <a:endParaRPr lang="es-CO" sz="1600" dirty="0"/>
          </a:p>
          <a:p>
            <a:r>
              <a:rPr lang="es-ES" sz="1600" dirty="0"/>
              <a:t> a. Mantener relaciones y coordinación con organizaciones que promuevan la defensa de los derechos humanos de los trabajadores </a:t>
            </a:r>
            <a:endParaRPr lang="es-CO" sz="1600" dirty="0"/>
          </a:p>
          <a:p>
            <a:r>
              <a:rPr lang="es-ES" sz="1600" dirty="0"/>
              <a:t> </a:t>
            </a:r>
            <a:endParaRPr lang="es-CO" sz="1600" dirty="0"/>
          </a:p>
          <a:p>
            <a:r>
              <a:rPr lang="es-ES" sz="1600" dirty="0"/>
              <a:t>c. Sistematizar y consolidar los casos de violación de los derechos humanos. </a:t>
            </a:r>
          </a:p>
          <a:p>
            <a:r>
              <a:rPr lang="es-ES" sz="1600" dirty="0"/>
              <a:t> </a:t>
            </a:r>
            <a:r>
              <a:rPr lang="es-ES" sz="1600" b="1" dirty="0"/>
              <a:t> </a:t>
            </a:r>
            <a:endParaRPr lang="es-CO" sz="1600" dirty="0"/>
          </a:p>
          <a:p>
            <a:r>
              <a:rPr lang="es-ES" sz="1600" b="1" dirty="0"/>
              <a:t>CAPITULO XXII DEL SECRETARIO DE ASUNTOS LABORALES SEGURIDAD Y SALUD EN EL TRABAJO </a:t>
            </a:r>
          </a:p>
          <a:p>
            <a:r>
              <a:rPr lang="es-CO" b="1" dirty="0"/>
              <a:t>ARTICULO 49</a:t>
            </a:r>
            <a:r>
              <a:rPr lang="es-CO" dirty="0"/>
              <a:t>. Son funciones del secretario de asuntos laborales, seguridad y salud en el trabajo</a:t>
            </a:r>
            <a:endParaRPr lang="es-CO" sz="1600" dirty="0"/>
          </a:p>
          <a:p>
            <a:r>
              <a:rPr lang="es-ES" sz="1600" b="1" dirty="0"/>
              <a:t> </a:t>
            </a:r>
            <a:r>
              <a:rPr lang="es-ES" sz="1600" dirty="0"/>
              <a:t>a. Hacer seguimiento y vigilancia d se cumpla la normatividad que regula la seguridad y salud en el trabajo</a:t>
            </a:r>
            <a:endParaRPr lang="es-CO" sz="1600" dirty="0"/>
          </a:p>
          <a:p>
            <a:r>
              <a:rPr lang="es-ES" sz="1600" dirty="0"/>
              <a:t>  </a:t>
            </a:r>
            <a:endParaRPr lang="es-CO" sz="1600" dirty="0"/>
          </a:p>
          <a:p>
            <a:r>
              <a:rPr lang="es-ES" sz="1600" dirty="0"/>
              <a:t>d. Seguimiento Procedimiento para contratación de personal al servicio del SINDICATO. </a:t>
            </a:r>
            <a:endParaRPr lang="es-CO" sz="1600" dirty="0"/>
          </a:p>
          <a:p>
            <a:r>
              <a:rPr lang="es-ES" sz="1600" dirty="0"/>
              <a:t>  </a:t>
            </a:r>
            <a:endParaRPr lang="es-CO" sz="1600" dirty="0"/>
          </a:p>
          <a:p>
            <a:r>
              <a:rPr lang="es-ES" sz="1600" b="1" dirty="0"/>
              <a:t>CAPITULO XXIII  DEL SECRETARIO DE ASUNTOS POLÍTICOS </a:t>
            </a:r>
          </a:p>
          <a:p>
            <a:r>
              <a:rPr lang="es-CO" b="1" dirty="0"/>
              <a:t>ARTICULO 50.</a:t>
            </a:r>
            <a:r>
              <a:rPr lang="es-CO" dirty="0"/>
              <a:t> Son funciones de la secretaria de asuntos políticos</a:t>
            </a:r>
          </a:p>
          <a:p>
            <a:endParaRPr lang="es-CO" sz="1600" dirty="0"/>
          </a:p>
          <a:p>
            <a:r>
              <a:rPr lang="es-ES" sz="1600" dirty="0"/>
              <a:t> a. Seguimiento a la agenda legislativa que se tramite en el congreso que se relacione con el SENA </a:t>
            </a:r>
            <a:endParaRPr lang="es-CO" sz="1600" dirty="0"/>
          </a:p>
          <a:p>
            <a:r>
              <a:rPr lang="es-ES" sz="1600" dirty="0"/>
              <a:t> </a:t>
            </a:r>
          </a:p>
          <a:p>
            <a:r>
              <a:rPr lang="es-ES" sz="1600" dirty="0"/>
              <a:t>d. Realizar coordinación con las demás organizaciones sociales y partidos políticos, para promover la defensa de la formación profesional, el SENA dentro del marco de la plataforma de lucha de SINDESENA </a:t>
            </a:r>
            <a:endParaRPr lang="es-CO" sz="1600" dirty="0"/>
          </a:p>
        </p:txBody>
      </p:sp>
      <p:pic>
        <p:nvPicPr>
          <p:cNvPr id="10" name="Imagen 9"/>
          <p:cNvPicPr>
            <a:picLocks noChangeAspect="1"/>
          </p:cNvPicPr>
          <p:nvPr/>
        </p:nvPicPr>
        <p:blipFill>
          <a:blip r:embed="rId5"/>
          <a:stretch>
            <a:fillRect/>
          </a:stretch>
        </p:blipFill>
        <p:spPr>
          <a:xfrm>
            <a:off x="0" y="-51408"/>
            <a:ext cx="2898618" cy="978754"/>
          </a:xfrm>
          <a:prstGeom prst="rect">
            <a:avLst/>
          </a:prstGeom>
        </p:spPr>
      </p:pic>
    </p:spTree>
    <p:extLst>
      <p:ext uri="{BB962C8B-B14F-4D97-AF65-F5344CB8AC3E}">
        <p14:creationId xmlns:p14="http://schemas.microsoft.com/office/powerpoint/2010/main" val="34926336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pattFill prst="pct5">
          <a:fgClr>
            <a:srgbClr val="92D050"/>
          </a:fgClr>
          <a:bgClr>
            <a:schemeClr val="bg2"/>
          </a:bgClr>
        </a:pattFill>
        <a:effectLst/>
      </p:bgPr>
    </p:bg>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988274"/>
          </a:xfrm>
          <a:prstGeom prst="rect">
            <a:avLst/>
          </a:prstGeom>
        </p:spPr>
      </p:pic>
      <p:sp>
        <p:nvSpPr>
          <p:cNvPr id="5" name="CuadroTexto 4"/>
          <p:cNvSpPr txBox="1"/>
          <p:nvPr/>
        </p:nvSpPr>
        <p:spPr>
          <a:xfrm>
            <a:off x="1103586" y="5191339"/>
            <a:ext cx="7755458" cy="400110"/>
          </a:xfrm>
          <a:prstGeom prst="rect">
            <a:avLst/>
          </a:prstGeom>
          <a:noFill/>
        </p:spPr>
        <p:txBody>
          <a:bodyPr wrap="square" rtlCol="0">
            <a:spAutoFit/>
          </a:bodyPr>
          <a:lstStyle/>
          <a:p>
            <a:pPr algn="ctr"/>
            <a:r>
              <a:rPr lang="es-CO" sz="2000" dirty="0">
                <a:latin typeface="Tahoma" panose="020B0604030504040204" pitchFamily="34" charset="0"/>
                <a:ea typeface="Tahoma" panose="020B0604030504040204" pitchFamily="34" charset="0"/>
                <a:cs typeface="Tahoma" panose="020B0604030504040204" pitchFamily="34" charset="0"/>
              </a:rPr>
              <a:t>.</a:t>
            </a:r>
          </a:p>
        </p:txBody>
      </p:sp>
      <p:pic>
        <p:nvPicPr>
          <p:cNvPr id="8" name="Imagen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18232" y="88518"/>
            <a:ext cx="1109662" cy="976754"/>
          </a:xfrm>
          <a:prstGeom prst="rect">
            <a:avLst/>
          </a:prstGeom>
          <a:noFill/>
          <a:ln>
            <a:noFill/>
          </a:ln>
        </p:spPr>
      </p:pic>
      <p:sp>
        <p:nvSpPr>
          <p:cNvPr id="3" name="CuadroTexto 2"/>
          <p:cNvSpPr txBox="1"/>
          <p:nvPr/>
        </p:nvSpPr>
        <p:spPr>
          <a:xfrm>
            <a:off x="2173010" y="6529470"/>
            <a:ext cx="2398990" cy="369332"/>
          </a:xfrm>
          <a:prstGeom prst="rect">
            <a:avLst/>
          </a:prstGeom>
          <a:noFill/>
        </p:spPr>
        <p:txBody>
          <a:bodyPr wrap="none" rtlCol="0">
            <a:spAutoFit/>
          </a:bodyPr>
          <a:lstStyle/>
          <a:p>
            <a:r>
              <a:rPr lang="es-ES" b="1" dirty="0"/>
              <a:t>ESTATUTOS SINDESENA</a:t>
            </a:r>
            <a:endParaRPr lang="es-CO" b="1" dirty="0"/>
          </a:p>
        </p:txBody>
      </p:sp>
      <p:sp>
        <p:nvSpPr>
          <p:cNvPr id="9" name="Rectángulo 8"/>
          <p:cNvSpPr/>
          <p:nvPr/>
        </p:nvSpPr>
        <p:spPr>
          <a:xfrm>
            <a:off x="2573419" y="437969"/>
            <a:ext cx="4572000" cy="923330"/>
          </a:xfrm>
          <a:prstGeom prst="rect">
            <a:avLst/>
          </a:prstGeom>
        </p:spPr>
        <p:txBody>
          <a:bodyPr>
            <a:spAutoFit/>
          </a:bodyPr>
          <a:lstStyle/>
          <a:p>
            <a:pPr algn="ctr"/>
            <a:r>
              <a:rPr lang="es-ES" b="1" dirty="0"/>
              <a:t>ESTATUTOS DEL SINDICATO DE EMPLEADOS PÚBLICOS DEL SENA “SINDESENA”</a:t>
            </a:r>
            <a:br>
              <a:rPr lang="es-ES" b="1" dirty="0"/>
            </a:br>
            <a:endParaRPr lang="es-CO" dirty="0"/>
          </a:p>
        </p:txBody>
      </p:sp>
      <p:sp>
        <p:nvSpPr>
          <p:cNvPr id="11" name="CuadroTexto 10"/>
          <p:cNvSpPr txBox="1"/>
          <p:nvPr/>
        </p:nvSpPr>
        <p:spPr>
          <a:xfrm>
            <a:off x="691180" y="1203540"/>
            <a:ext cx="8336478" cy="5786199"/>
          </a:xfrm>
          <a:prstGeom prst="rect">
            <a:avLst/>
          </a:prstGeom>
          <a:solidFill>
            <a:schemeClr val="accent3">
              <a:lumMod val="40000"/>
              <a:lumOff val="60000"/>
            </a:schemeClr>
          </a:solidFill>
        </p:spPr>
        <p:txBody>
          <a:bodyPr wrap="square" rtlCol="0">
            <a:spAutoFit/>
          </a:bodyPr>
          <a:lstStyle/>
          <a:p>
            <a:endParaRPr lang="es-ES" sz="1600" b="1" dirty="0"/>
          </a:p>
          <a:p>
            <a:endParaRPr lang="es-ES" sz="1600" b="1" dirty="0"/>
          </a:p>
          <a:p>
            <a:r>
              <a:rPr lang="es-ES" sz="1600" b="1" dirty="0"/>
              <a:t>CAPITULO XXIV DEL SECRETARIO DE ASUNTOS INTERSINDICALES</a:t>
            </a:r>
          </a:p>
          <a:p>
            <a:r>
              <a:rPr lang="es-CO" b="1" dirty="0"/>
              <a:t>ARTICULO 51. </a:t>
            </a:r>
            <a:r>
              <a:rPr lang="es-CO" dirty="0"/>
              <a:t>Son funciones de la secretaria de asuntos </a:t>
            </a:r>
            <a:r>
              <a:rPr lang="es-CO" dirty="0" err="1"/>
              <a:t>intersindicales</a:t>
            </a:r>
            <a:endParaRPr lang="es-CO" dirty="0"/>
          </a:p>
          <a:p>
            <a:endParaRPr lang="es-CO" sz="1600" dirty="0"/>
          </a:p>
          <a:p>
            <a:r>
              <a:rPr lang="es-ES" sz="1600" dirty="0"/>
              <a:t> Establecer y mantener relaciones de coordinación con las demás organizaciones sindicales </a:t>
            </a:r>
          </a:p>
          <a:p>
            <a:pPr marL="342900" indent="-342900">
              <a:buAutoNum type="alphaLcPeriod"/>
            </a:pPr>
            <a:r>
              <a:rPr lang="es-ES" sz="1600" dirty="0"/>
              <a:t>Coordinar e impulsar las relaciones con el movimiento sindical.</a:t>
            </a:r>
            <a:endParaRPr lang="es-CO" sz="1600" dirty="0"/>
          </a:p>
          <a:p>
            <a:r>
              <a:rPr lang="es-ES" sz="1600" dirty="0"/>
              <a:t> </a:t>
            </a:r>
          </a:p>
          <a:p>
            <a:r>
              <a:rPr lang="es-ES" sz="1600" b="1" dirty="0"/>
              <a:t>CAPITULO XXV DE LA SECRETARIA DE GÉNERO Y ENFOQUE DIFERENCIAL</a:t>
            </a:r>
          </a:p>
          <a:p>
            <a:r>
              <a:rPr lang="es-ES" b="1" dirty="0"/>
              <a:t>ARTICULO 52.</a:t>
            </a:r>
            <a:r>
              <a:rPr lang="es-ES" dirty="0"/>
              <a:t> Son funciones de la secretaría de género y enfoque diferencial</a:t>
            </a:r>
          </a:p>
          <a:p>
            <a:endParaRPr lang="es-CO" sz="1600" dirty="0"/>
          </a:p>
          <a:p>
            <a:r>
              <a:rPr lang="es-ES" sz="1600" dirty="0"/>
              <a:t> a. </a:t>
            </a:r>
            <a:r>
              <a:rPr lang="es-ES" dirty="0"/>
              <a:t>Participar en los espacios creados por las organizaciones sociales y sindicales</a:t>
            </a:r>
            <a:r>
              <a:rPr lang="es-ES" sz="1600" dirty="0"/>
              <a:t> </a:t>
            </a:r>
            <a:endParaRPr lang="es-CO" sz="1600" dirty="0"/>
          </a:p>
          <a:p>
            <a:r>
              <a:rPr lang="es-ES" sz="1600" dirty="0"/>
              <a:t>b. </a:t>
            </a:r>
            <a:r>
              <a:rPr lang="es-ES" dirty="0"/>
              <a:t>Realizar caracterización de los afiliados y afiliadas desde una perspectiva de género y enfoque diferencial.</a:t>
            </a:r>
          </a:p>
          <a:p>
            <a:r>
              <a:rPr lang="es-ES" dirty="0"/>
              <a:t>c. Desarrollar campañas de sensibilización y prevención de todas las violencias </a:t>
            </a:r>
          </a:p>
          <a:p>
            <a:r>
              <a:rPr lang="es-ES" dirty="0"/>
              <a:t>e. Coordinar  con base a la Ley 1257 de 2008 y la normatividad vigente,  el funcionamiento de un protocolo para Violencias Basadas en Género (VBG), </a:t>
            </a:r>
          </a:p>
          <a:p>
            <a:endParaRPr lang="es-ES" sz="1600" b="1" dirty="0"/>
          </a:p>
          <a:p>
            <a:r>
              <a:rPr lang="es-ES" sz="1600" b="1" dirty="0"/>
              <a:t>CAPITULO XXVI DEL SECRETARIO DE ASUNTOS ESTUDIANTILES</a:t>
            </a:r>
          </a:p>
          <a:p>
            <a:r>
              <a:rPr lang="es-ES" b="1" dirty="0"/>
              <a:t>ARTICULO 53.</a:t>
            </a:r>
            <a:r>
              <a:rPr lang="es-ES" dirty="0"/>
              <a:t> Son funciones de la secretaría de asuntos estudiantiles:</a:t>
            </a:r>
            <a:endParaRPr lang="es-CO" dirty="0"/>
          </a:p>
          <a:p>
            <a:r>
              <a:rPr lang="es-ES" sz="1600" b="1" dirty="0"/>
              <a:t> a. </a:t>
            </a:r>
            <a:r>
              <a:rPr lang="es-ES" sz="1600" dirty="0"/>
              <a:t>Coordinar las relaciones de la Junta Nacional con los movimientos estudiantiles. </a:t>
            </a:r>
          </a:p>
          <a:p>
            <a:r>
              <a:rPr lang="es-ES" sz="1600" dirty="0"/>
              <a:t>b. Fomentar la creación y consolidación de organizaciones estudiantiles en las diferentes centros. </a:t>
            </a:r>
            <a:endParaRPr lang="es-ES" sz="1600" b="1" dirty="0"/>
          </a:p>
        </p:txBody>
      </p:sp>
      <p:pic>
        <p:nvPicPr>
          <p:cNvPr id="10" name="Imagen 9"/>
          <p:cNvPicPr>
            <a:picLocks noChangeAspect="1"/>
          </p:cNvPicPr>
          <p:nvPr/>
        </p:nvPicPr>
        <p:blipFill>
          <a:blip r:embed="rId5"/>
          <a:stretch>
            <a:fillRect/>
          </a:stretch>
        </p:blipFill>
        <p:spPr>
          <a:xfrm>
            <a:off x="0" y="0"/>
            <a:ext cx="2898618" cy="978754"/>
          </a:xfrm>
          <a:prstGeom prst="rect">
            <a:avLst/>
          </a:prstGeom>
        </p:spPr>
      </p:pic>
    </p:spTree>
    <p:extLst>
      <p:ext uri="{BB962C8B-B14F-4D97-AF65-F5344CB8AC3E}">
        <p14:creationId xmlns:p14="http://schemas.microsoft.com/office/powerpoint/2010/main" val="32516680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pattFill prst="pct5">
          <a:fgClr>
            <a:srgbClr val="92D050"/>
          </a:fgClr>
          <a:bgClr>
            <a:schemeClr val="bg2"/>
          </a:bgClr>
        </a:pattFill>
        <a:effectLst/>
      </p:bgPr>
    </p:bg>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988274"/>
          </a:xfrm>
          <a:prstGeom prst="rect">
            <a:avLst/>
          </a:prstGeom>
        </p:spPr>
      </p:pic>
      <p:sp>
        <p:nvSpPr>
          <p:cNvPr id="5" name="CuadroTexto 4"/>
          <p:cNvSpPr txBox="1"/>
          <p:nvPr/>
        </p:nvSpPr>
        <p:spPr>
          <a:xfrm>
            <a:off x="1103586" y="5191339"/>
            <a:ext cx="7755458" cy="400110"/>
          </a:xfrm>
          <a:prstGeom prst="rect">
            <a:avLst/>
          </a:prstGeom>
          <a:noFill/>
        </p:spPr>
        <p:txBody>
          <a:bodyPr wrap="square" rtlCol="0">
            <a:spAutoFit/>
          </a:bodyPr>
          <a:lstStyle/>
          <a:p>
            <a:pPr algn="ctr"/>
            <a:r>
              <a:rPr lang="es-CO" sz="2000" dirty="0">
                <a:latin typeface="Tahoma" panose="020B0604030504040204" pitchFamily="34" charset="0"/>
                <a:ea typeface="Tahoma" panose="020B0604030504040204" pitchFamily="34" charset="0"/>
                <a:cs typeface="Tahoma" panose="020B0604030504040204" pitchFamily="34" charset="0"/>
              </a:rPr>
              <a:t>.</a:t>
            </a:r>
          </a:p>
        </p:txBody>
      </p:sp>
      <p:pic>
        <p:nvPicPr>
          <p:cNvPr id="8" name="Imagen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18232" y="88518"/>
            <a:ext cx="1109662" cy="976754"/>
          </a:xfrm>
          <a:prstGeom prst="rect">
            <a:avLst/>
          </a:prstGeom>
          <a:noFill/>
          <a:ln>
            <a:noFill/>
          </a:ln>
        </p:spPr>
      </p:pic>
      <p:sp>
        <p:nvSpPr>
          <p:cNvPr id="3" name="CuadroTexto 2"/>
          <p:cNvSpPr txBox="1"/>
          <p:nvPr/>
        </p:nvSpPr>
        <p:spPr>
          <a:xfrm>
            <a:off x="2173010" y="6529470"/>
            <a:ext cx="2398990" cy="369332"/>
          </a:xfrm>
          <a:prstGeom prst="rect">
            <a:avLst/>
          </a:prstGeom>
          <a:noFill/>
        </p:spPr>
        <p:txBody>
          <a:bodyPr wrap="none" rtlCol="0">
            <a:spAutoFit/>
          </a:bodyPr>
          <a:lstStyle/>
          <a:p>
            <a:r>
              <a:rPr lang="es-ES" b="1" dirty="0"/>
              <a:t>ESTATUTOS SINDESENA</a:t>
            </a:r>
            <a:endParaRPr lang="es-CO" b="1" dirty="0"/>
          </a:p>
        </p:txBody>
      </p:sp>
      <p:sp>
        <p:nvSpPr>
          <p:cNvPr id="9" name="Rectángulo 8"/>
          <p:cNvSpPr/>
          <p:nvPr/>
        </p:nvSpPr>
        <p:spPr>
          <a:xfrm>
            <a:off x="2573419" y="437969"/>
            <a:ext cx="4572000" cy="923330"/>
          </a:xfrm>
          <a:prstGeom prst="rect">
            <a:avLst/>
          </a:prstGeom>
        </p:spPr>
        <p:txBody>
          <a:bodyPr>
            <a:spAutoFit/>
          </a:bodyPr>
          <a:lstStyle/>
          <a:p>
            <a:pPr algn="ctr"/>
            <a:r>
              <a:rPr lang="es-ES" b="1" dirty="0"/>
              <a:t>ESTATUTOS DEL SINDICATO DE EMPLEADOS PÚBLICOS DEL SENA “SINDESENA”</a:t>
            </a:r>
            <a:br>
              <a:rPr lang="es-ES" b="1" dirty="0"/>
            </a:br>
            <a:endParaRPr lang="es-CO" dirty="0"/>
          </a:p>
        </p:txBody>
      </p:sp>
      <p:sp>
        <p:nvSpPr>
          <p:cNvPr id="11" name="CuadroTexto 10"/>
          <p:cNvSpPr txBox="1"/>
          <p:nvPr/>
        </p:nvSpPr>
        <p:spPr>
          <a:xfrm>
            <a:off x="691180" y="1125330"/>
            <a:ext cx="8336478" cy="5539978"/>
          </a:xfrm>
          <a:prstGeom prst="rect">
            <a:avLst/>
          </a:prstGeom>
          <a:solidFill>
            <a:schemeClr val="accent3">
              <a:lumMod val="40000"/>
              <a:lumOff val="60000"/>
            </a:schemeClr>
          </a:solidFill>
        </p:spPr>
        <p:txBody>
          <a:bodyPr wrap="square" rtlCol="0">
            <a:spAutoFit/>
          </a:bodyPr>
          <a:lstStyle/>
          <a:p>
            <a:r>
              <a:rPr lang="es-ES" sz="1600" b="1" dirty="0"/>
              <a:t>CAPITULO XXVII DE LAS SUBDIRECTIVAS</a:t>
            </a:r>
            <a:endParaRPr lang="es-CO" sz="1600" dirty="0"/>
          </a:p>
          <a:p>
            <a:r>
              <a:rPr lang="es-ES" sz="1600" b="1" dirty="0"/>
              <a:t> </a:t>
            </a:r>
            <a:endParaRPr lang="es-CO" sz="1600" dirty="0"/>
          </a:p>
          <a:p>
            <a:r>
              <a:rPr lang="es-ES" sz="1600" b="1" dirty="0"/>
              <a:t>ARTÍCULO 54º</a:t>
            </a:r>
            <a:r>
              <a:rPr lang="es-ES" sz="1600" dirty="0"/>
              <a:t>.</a:t>
            </a:r>
            <a:r>
              <a:rPr lang="es-ES" sz="1600" b="1" dirty="0"/>
              <a:t>: Cr</a:t>
            </a:r>
            <a:r>
              <a:rPr lang="es-ES" sz="1600" dirty="0"/>
              <a:t>ear Subdirectivas Regionales, existan más de veinticinco (25) afiliados y Comités regionales en aquellos Departamentos en donde tenga más de doce (12) miembros. </a:t>
            </a:r>
          </a:p>
          <a:p>
            <a:r>
              <a:rPr lang="es-ES" sz="1600" b="1" dirty="0">
                <a:solidFill>
                  <a:srgbClr val="FF0000"/>
                </a:solidFill>
              </a:rPr>
              <a:t>PARAGRAFO: </a:t>
            </a:r>
            <a:r>
              <a:rPr lang="es-ES" sz="1600" dirty="0">
                <a:solidFill>
                  <a:srgbClr val="FF0000"/>
                </a:solidFill>
              </a:rPr>
              <a:t>Los Dignatarios designados para ejercer los diferentes cargos en las Juntas Directivas de las Subdirectivas y de los Comités Regionales, tienen las mismas responsabilidades y deben ejecutar las mismas funciones que los de la Junta Directiva Nacional, en el orden Regional. </a:t>
            </a:r>
            <a:endParaRPr lang="es-CO" sz="1600" dirty="0">
              <a:solidFill>
                <a:srgbClr val="FF0000"/>
              </a:solidFill>
            </a:endParaRPr>
          </a:p>
          <a:p>
            <a:endParaRPr lang="es-CO" sz="1600" dirty="0"/>
          </a:p>
          <a:p>
            <a:r>
              <a:rPr lang="es-ES" sz="1600" b="1" dirty="0"/>
              <a:t>CAPITULO XXVIII DE LAS COMISIONES Y COMITES</a:t>
            </a:r>
            <a:endParaRPr lang="es-CO" sz="1600" dirty="0"/>
          </a:p>
          <a:p>
            <a:r>
              <a:rPr lang="es-ES" sz="1600" b="1" dirty="0"/>
              <a:t> ARTÍCULO 55º</a:t>
            </a:r>
            <a:r>
              <a:rPr lang="es-ES" sz="1600" dirty="0"/>
              <a:t>. El nombramiento de las comisiones o comités nacionales corresponderá a la Junta Directiva Nacional y el de las comisiones Regionales y Seccionales a las Subdirectivas y Comités Regionales respectivos. </a:t>
            </a:r>
          </a:p>
          <a:p>
            <a:r>
              <a:rPr lang="es-ES" b="1" dirty="0"/>
              <a:t>ARTÍCULO 56</a:t>
            </a:r>
            <a:r>
              <a:rPr lang="es-ES" dirty="0"/>
              <a:t>. Entre las comisiones o comités Nacionales, y Regionales</a:t>
            </a:r>
            <a:endParaRPr lang="es-CO" sz="1600" dirty="0"/>
          </a:p>
          <a:p>
            <a:r>
              <a:rPr lang="es-ES" sz="1600" b="1" dirty="0"/>
              <a:t> </a:t>
            </a:r>
            <a:r>
              <a:rPr lang="es-ES" dirty="0"/>
              <a:t>a. Comité Pedagógico de la Junta Nacional de SINDESENA </a:t>
            </a:r>
            <a:endParaRPr lang="es-CO" dirty="0"/>
          </a:p>
          <a:p>
            <a:r>
              <a:rPr lang="es-ES" dirty="0"/>
              <a:t> b. Comité de Crecimiento Sindical y Bienestar de afiliados </a:t>
            </a:r>
            <a:endParaRPr lang="es-CO" dirty="0"/>
          </a:p>
          <a:p>
            <a:r>
              <a:rPr lang="es-ES" dirty="0"/>
              <a:t> c. Comité de seguimiento a la Agenda Legislativa.</a:t>
            </a:r>
            <a:endParaRPr lang="es-CO" dirty="0"/>
          </a:p>
          <a:p>
            <a:r>
              <a:rPr lang="es-ES" dirty="0"/>
              <a:t> d. Comisión de reclamos </a:t>
            </a:r>
          </a:p>
          <a:p>
            <a:r>
              <a:rPr lang="es-ES" dirty="0"/>
              <a:t>f. Comité de género y enfoque diferencial   </a:t>
            </a:r>
            <a:endParaRPr lang="es-CO" dirty="0"/>
          </a:p>
          <a:p>
            <a:r>
              <a:rPr lang="es-ES" dirty="0"/>
              <a:t>g. Comisión de asuntos jurídicos </a:t>
            </a:r>
          </a:p>
          <a:p>
            <a:r>
              <a:rPr lang="es-ES" dirty="0"/>
              <a:t>h. Comité de Asuntos pedagógicos </a:t>
            </a:r>
            <a:endParaRPr lang="es-CO" dirty="0"/>
          </a:p>
          <a:p>
            <a:r>
              <a:rPr lang="es-ES" dirty="0"/>
              <a:t> i. Comisión de comunicaciones </a:t>
            </a:r>
            <a:r>
              <a:rPr lang="es-ES" sz="1600" dirty="0"/>
              <a:t> </a:t>
            </a:r>
            <a:endParaRPr lang="es-CO" sz="1600" dirty="0"/>
          </a:p>
        </p:txBody>
      </p:sp>
      <p:pic>
        <p:nvPicPr>
          <p:cNvPr id="10" name="Imagen 9"/>
          <p:cNvPicPr>
            <a:picLocks noChangeAspect="1"/>
          </p:cNvPicPr>
          <p:nvPr/>
        </p:nvPicPr>
        <p:blipFill>
          <a:blip r:embed="rId5"/>
          <a:stretch>
            <a:fillRect/>
          </a:stretch>
        </p:blipFill>
        <p:spPr>
          <a:xfrm>
            <a:off x="0" y="0"/>
            <a:ext cx="2898618" cy="978754"/>
          </a:xfrm>
          <a:prstGeom prst="rect">
            <a:avLst/>
          </a:prstGeom>
        </p:spPr>
      </p:pic>
    </p:spTree>
    <p:extLst>
      <p:ext uri="{BB962C8B-B14F-4D97-AF65-F5344CB8AC3E}">
        <p14:creationId xmlns:p14="http://schemas.microsoft.com/office/powerpoint/2010/main" val="33755600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pattFill prst="pct5">
          <a:fgClr>
            <a:srgbClr val="92D050"/>
          </a:fgClr>
          <a:bgClr>
            <a:schemeClr val="bg2"/>
          </a:bgClr>
        </a:pattFill>
        <a:effectLst/>
      </p:bgPr>
    </p:bg>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988274"/>
          </a:xfrm>
          <a:prstGeom prst="rect">
            <a:avLst/>
          </a:prstGeom>
        </p:spPr>
      </p:pic>
      <p:sp>
        <p:nvSpPr>
          <p:cNvPr id="5" name="CuadroTexto 4"/>
          <p:cNvSpPr txBox="1"/>
          <p:nvPr/>
        </p:nvSpPr>
        <p:spPr>
          <a:xfrm>
            <a:off x="1103586" y="5191339"/>
            <a:ext cx="7755458" cy="400110"/>
          </a:xfrm>
          <a:prstGeom prst="rect">
            <a:avLst/>
          </a:prstGeom>
          <a:noFill/>
        </p:spPr>
        <p:txBody>
          <a:bodyPr wrap="square" rtlCol="0">
            <a:spAutoFit/>
          </a:bodyPr>
          <a:lstStyle/>
          <a:p>
            <a:pPr algn="ctr"/>
            <a:r>
              <a:rPr lang="es-CO" sz="2000" dirty="0">
                <a:latin typeface="Tahoma" panose="020B0604030504040204" pitchFamily="34" charset="0"/>
                <a:ea typeface="Tahoma" panose="020B0604030504040204" pitchFamily="34" charset="0"/>
                <a:cs typeface="Tahoma" panose="020B0604030504040204" pitchFamily="34" charset="0"/>
              </a:rPr>
              <a:t>.</a:t>
            </a:r>
          </a:p>
        </p:txBody>
      </p:sp>
      <p:pic>
        <p:nvPicPr>
          <p:cNvPr id="8" name="Imagen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18232" y="88518"/>
            <a:ext cx="1109662" cy="976754"/>
          </a:xfrm>
          <a:prstGeom prst="rect">
            <a:avLst/>
          </a:prstGeom>
          <a:noFill/>
          <a:ln>
            <a:noFill/>
          </a:ln>
        </p:spPr>
      </p:pic>
      <p:sp>
        <p:nvSpPr>
          <p:cNvPr id="3" name="CuadroTexto 2"/>
          <p:cNvSpPr txBox="1"/>
          <p:nvPr/>
        </p:nvSpPr>
        <p:spPr>
          <a:xfrm>
            <a:off x="2173010" y="6529470"/>
            <a:ext cx="2398990" cy="369332"/>
          </a:xfrm>
          <a:prstGeom prst="rect">
            <a:avLst/>
          </a:prstGeom>
          <a:noFill/>
        </p:spPr>
        <p:txBody>
          <a:bodyPr wrap="none" rtlCol="0">
            <a:spAutoFit/>
          </a:bodyPr>
          <a:lstStyle/>
          <a:p>
            <a:r>
              <a:rPr lang="es-ES" b="1" dirty="0"/>
              <a:t>ESTATUTOS SINDESENA</a:t>
            </a:r>
            <a:endParaRPr lang="es-CO" b="1" dirty="0"/>
          </a:p>
        </p:txBody>
      </p:sp>
      <p:sp>
        <p:nvSpPr>
          <p:cNvPr id="9" name="Rectángulo 8"/>
          <p:cNvSpPr/>
          <p:nvPr/>
        </p:nvSpPr>
        <p:spPr>
          <a:xfrm>
            <a:off x="2573419" y="437969"/>
            <a:ext cx="4572000" cy="923330"/>
          </a:xfrm>
          <a:prstGeom prst="rect">
            <a:avLst/>
          </a:prstGeom>
        </p:spPr>
        <p:txBody>
          <a:bodyPr>
            <a:spAutoFit/>
          </a:bodyPr>
          <a:lstStyle/>
          <a:p>
            <a:pPr algn="ctr"/>
            <a:r>
              <a:rPr lang="es-ES" b="1" dirty="0"/>
              <a:t>ESTATUTOS DEL SINDICATO DE EMPLEADOS PÚBLICOS DEL SENA “SINDESENA”</a:t>
            </a:r>
            <a:br>
              <a:rPr lang="es-ES" b="1" dirty="0"/>
            </a:br>
            <a:endParaRPr lang="es-CO" dirty="0"/>
          </a:p>
        </p:txBody>
      </p:sp>
      <p:sp>
        <p:nvSpPr>
          <p:cNvPr id="11" name="CuadroTexto 10"/>
          <p:cNvSpPr txBox="1"/>
          <p:nvPr/>
        </p:nvSpPr>
        <p:spPr>
          <a:xfrm>
            <a:off x="813076" y="1361299"/>
            <a:ext cx="8336478" cy="5047536"/>
          </a:xfrm>
          <a:prstGeom prst="rect">
            <a:avLst/>
          </a:prstGeom>
          <a:solidFill>
            <a:schemeClr val="accent3">
              <a:lumMod val="40000"/>
              <a:lumOff val="60000"/>
            </a:schemeClr>
          </a:solidFill>
        </p:spPr>
        <p:txBody>
          <a:bodyPr wrap="square" rtlCol="0">
            <a:spAutoFit/>
          </a:bodyPr>
          <a:lstStyle/>
          <a:p>
            <a:r>
              <a:rPr lang="es-ES" sz="1600" b="1" dirty="0"/>
              <a:t> </a:t>
            </a:r>
            <a:endParaRPr lang="es-CO" sz="1600" dirty="0"/>
          </a:p>
          <a:p>
            <a:r>
              <a:rPr lang="es-ES" b="1" dirty="0"/>
              <a:t>ARTÍCULO 57</a:t>
            </a:r>
            <a:r>
              <a:rPr lang="es-ES" dirty="0"/>
              <a:t>. </a:t>
            </a:r>
            <a:r>
              <a:rPr lang="es-ES" b="1" dirty="0"/>
              <a:t>COMISION DE DEFENSA DE LOS PARAFISCALES Y EL PRESUPUESTO DEL SENA</a:t>
            </a:r>
            <a:r>
              <a:rPr lang="es-ES" sz="1600" dirty="0"/>
              <a:t> </a:t>
            </a:r>
            <a:endParaRPr lang="es-CO" sz="1600" dirty="0"/>
          </a:p>
          <a:p>
            <a:r>
              <a:rPr lang="es-ES" sz="1600" b="1" dirty="0"/>
              <a:t> </a:t>
            </a:r>
            <a:endParaRPr lang="es-CO" sz="1600" dirty="0"/>
          </a:p>
          <a:p>
            <a:r>
              <a:rPr lang="es-ES" b="1" dirty="0"/>
              <a:t>ARTÍCULO 58</a:t>
            </a:r>
            <a:r>
              <a:rPr lang="es-ES" dirty="0"/>
              <a:t>. </a:t>
            </a:r>
            <a:r>
              <a:rPr lang="es-ES" b="1" dirty="0"/>
              <a:t>COMISION DE COMUNICACIONES</a:t>
            </a:r>
            <a:r>
              <a:rPr lang="es-ES" sz="1600" dirty="0"/>
              <a:t>.</a:t>
            </a:r>
            <a:r>
              <a:rPr lang="es-ES" sz="1600" b="1" dirty="0"/>
              <a:t> </a:t>
            </a:r>
            <a:endParaRPr lang="es-CO" sz="1600" dirty="0"/>
          </a:p>
          <a:p>
            <a:r>
              <a:rPr lang="es-ES" sz="1600" b="1" dirty="0"/>
              <a:t> </a:t>
            </a:r>
            <a:endParaRPr lang="es-CO" sz="1600" dirty="0"/>
          </a:p>
          <a:p>
            <a:r>
              <a:rPr lang="es-ES" b="1" dirty="0"/>
              <a:t>ARTÍCULO 59</a:t>
            </a:r>
            <a:r>
              <a:rPr lang="es-ES" dirty="0"/>
              <a:t>. </a:t>
            </a:r>
            <a:r>
              <a:rPr lang="es-ES" b="1" dirty="0"/>
              <a:t>COMISION DE RECLAMOS.</a:t>
            </a:r>
          </a:p>
          <a:p>
            <a:endParaRPr lang="es-ES" sz="1600" b="1" dirty="0"/>
          </a:p>
          <a:p>
            <a:r>
              <a:rPr lang="es-ES" b="1" dirty="0"/>
              <a:t>ARTICULO 60. COMITÉ DE GENERO Y ENFOQUE DIFERENCIAL  </a:t>
            </a:r>
            <a:endParaRPr lang="es-CO" dirty="0"/>
          </a:p>
          <a:p>
            <a:endParaRPr lang="es-ES" sz="1600" b="1" dirty="0"/>
          </a:p>
          <a:p>
            <a:r>
              <a:rPr lang="es-ES" b="1" dirty="0"/>
              <a:t>ARTÍCULO 61</a:t>
            </a:r>
            <a:r>
              <a:rPr lang="es-ES" dirty="0"/>
              <a:t>. </a:t>
            </a:r>
            <a:r>
              <a:rPr lang="es-ES" b="1" dirty="0"/>
              <a:t>COMISION DE ASUNTOS JURIDICOS</a:t>
            </a:r>
          </a:p>
          <a:p>
            <a:endParaRPr lang="es-ES" sz="1600" b="1" dirty="0"/>
          </a:p>
          <a:p>
            <a:r>
              <a:rPr lang="es-ES" b="1" dirty="0"/>
              <a:t>ARTÍCULO 62. COMITÉ DE ASUNTOS PEDAGOGICOS</a:t>
            </a:r>
          </a:p>
          <a:p>
            <a:endParaRPr lang="es-ES" sz="1600" b="1" dirty="0"/>
          </a:p>
          <a:p>
            <a:r>
              <a:rPr lang="es-ES" b="1" dirty="0"/>
              <a:t>ARTÍCULO 63.</a:t>
            </a:r>
            <a:r>
              <a:rPr lang="es-ES" dirty="0"/>
              <a:t> La Asamblea General, la Junta Directiva Nacional o las Subdirectivas y los presidentes, podrán designar comisiones accidentales</a:t>
            </a:r>
            <a:r>
              <a:rPr lang="es-ES" sz="1600" b="1" dirty="0"/>
              <a:t> </a:t>
            </a:r>
          </a:p>
          <a:p>
            <a:endParaRPr lang="es-ES" sz="1600" b="1" dirty="0"/>
          </a:p>
          <a:p>
            <a:endParaRPr lang="es-ES" sz="1600" b="1" dirty="0"/>
          </a:p>
          <a:p>
            <a:endParaRPr lang="es-CO" sz="1600" dirty="0"/>
          </a:p>
        </p:txBody>
      </p:sp>
      <p:pic>
        <p:nvPicPr>
          <p:cNvPr id="10" name="Imagen 9"/>
          <p:cNvPicPr>
            <a:picLocks noChangeAspect="1"/>
          </p:cNvPicPr>
          <p:nvPr/>
        </p:nvPicPr>
        <p:blipFill>
          <a:blip r:embed="rId5"/>
          <a:stretch>
            <a:fillRect/>
          </a:stretch>
        </p:blipFill>
        <p:spPr>
          <a:xfrm>
            <a:off x="0" y="54536"/>
            <a:ext cx="2898618" cy="978754"/>
          </a:xfrm>
          <a:prstGeom prst="rect">
            <a:avLst/>
          </a:prstGeom>
        </p:spPr>
      </p:pic>
    </p:spTree>
    <p:extLst>
      <p:ext uri="{BB962C8B-B14F-4D97-AF65-F5344CB8AC3E}">
        <p14:creationId xmlns:p14="http://schemas.microsoft.com/office/powerpoint/2010/main" val="13099902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pattFill prst="pct5">
          <a:fgClr>
            <a:srgbClr val="92D050"/>
          </a:fgClr>
          <a:bgClr>
            <a:schemeClr val="bg2"/>
          </a:bgClr>
        </a:pattFill>
        <a:effectLst/>
      </p:bgPr>
    </p:bg>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988274"/>
          </a:xfrm>
          <a:prstGeom prst="rect">
            <a:avLst/>
          </a:prstGeom>
        </p:spPr>
      </p:pic>
      <p:sp>
        <p:nvSpPr>
          <p:cNvPr id="5" name="CuadroTexto 4"/>
          <p:cNvSpPr txBox="1"/>
          <p:nvPr/>
        </p:nvSpPr>
        <p:spPr>
          <a:xfrm>
            <a:off x="1103586" y="5191339"/>
            <a:ext cx="7755458" cy="400110"/>
          </a:xfrm>
          <a:prstGeom prst="rect">
            <a:avLst/>
          </a:prstGeom>
          <a:noFill/>
        </p:spPr>
        <p:txBody>
          <a:bodyPr wrap="square" rtlCol="0">
            <a:spAutoFit/>
          </a:bodyPr>
          <a:lstStyle/>
          <a:p>
            <a:pPr algn="ctr"/>
            <a:r>
              <a:rPr lang="es-CO" sz="2000" dirty="0">
                <a:latin typeface="Tahoma" panose="020B0604030504040204" pitchFamily="34" charset="0"/>
                <a:ea typeface="Tahoma" panose="020B0604030504040204" pitchFamily="34" charset="0"/>
                <a:cs typeface="Tahoma" panose="020B0604030504040204" pitchFamily="34" charset="0"/>
              </a:rPr>
              <a:t>.</a:t>
            </a:r>
          </a:p>
        </p:txBody>
      </p:sp>
      <p:pic>
        <p:nvPicPr>
          <p:cNvPr id="8" name="Imagen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18232" y="88518"/>
            <a:ext cx="1109662" cy="976754"/>
          </a:xfrm>
          <a:prstGeom prst="rect">
            <a:avLst/>
          </a:prstGeom>
          <a:noFill/>
          <a:ln>
            <a:noFill/>
          </a:ln>
        </p:spPr>
      </p:pic>
      <p:sp>
        <p:nvSpPr>
          <p:cNvPr id="3" name="CuadroTexto 2"/>
          <p:cNvSpPr txBox="1"/>
          <p:nvPr/>
        </p:nvSpPr>
        <p:spPr>
          <a:xfrm>
            <a:off x="2173010" y="6529470"/>
            <a:ext cx="2398990" cy="369332"/>
          </a:xfrm>
          <a:prstGeom prst="rect">
            <a:avLst/>
          </a:prstGeom>
          <a:noFill/>
        </p:spPr>
        <p:txBody>
          <a:bodyPr wrap="none" rtlCol="0">
            <a:spAutoFit/>
          </a:bodyPr>
          <a:lstStyle/>
          <a:p>
            <a:r>
              <a:rPr lang="es-ES" b="1" dirty="0"/>
              <a:t>ESTATUTOS SINDESENA</a:t>
            </a:r>
            <a:endParaRPr lang="es-CO" b="1" dirty="0"/>
          </a:p>
        </p:txBody>
      </p:sp>
      <p:sp>
        <p:nvSpPr>
          <p:cNvPr id="9" name="Rectángulo 8"/>
          <p:cNvSpPr/>
          <p:nvPr/>
        </p:nvSpPr>
        <p:spPr>
          <a:xfrm>
            <a:off x="2573419" y="437969"/>
            <a:ext cx="4572000" cy="923330"/>
          </a:xfrm>
          <a:prstGeom prst="rect">
            <a:avLst/>
          </a:prstGeom>
        </p:spPr>
        <p:txBody>
          <a:bodyPr>
            <a:spAutoFit/>
          </a:bodyPr>
          <a:lstStyle/>
          <a:p>
            <a:pPr algn="ctr"/>
            <a:r>
              <a:rPr lang="es-ES" b="1" dirty="0"/>
              <a:t>ESTATUTOS DEL SINDICATO DE EMPLEADOS PÚBLICOS DEL SENA “SINDESENA”</a:t>
            </a:r>
            <a:br>
              <a:rPr lang="es-ES" b="1" dirty="0"/>
            </a:br>
            <a:endParaRPr lang="es-CO" dirty="0"/>
          </a:p>
        </p:txBody>
      </p:sp>
      <p:sp>
        <p:nvSpPr>
          <p:cNvPr id="11" name="CuadroTexto 10"/>
          <p:cNvSpPr txBox="1"/>
          <p:nvPr/>
        </p:nvSpPr>
        <p:spPr>
          <a:xfrm>
            <a:off x="813076" y="1361299"/>
            <a:ext cx="8336478" cy="6370975"/>
          </a:xfrm>
          <a:prstGeom prst="rect">
            <a:avLst/>
          </a:prstGeom>
          <a:solidFill>
            <a:schemeClr val="accent3">
              <a:lumMod val="40000"/>
              <a:lumOff val="60000"/>
            </a:schemeClr>
          </a:solidFill>
        </p:spPr>
        <p:txBody>
          <a:bodyPr wrap="square" rtlCol="0">
            <a:spAutoFit/>
          </a:bodyPr>
          <a:lstStyle/>
          <a:p>
            <a:r>
              <a:rPr lang="es-ES" sz="1600" b="1" dirty="0"/>
              <a:t>CAPITULO XXIX  DE LAS CUOTAS SINDICALES</a:t>
            </a:r>
            <a:endParaRPr lang="es-CO" sz="1600" dirty="0"/>
          </a:p>
          <a:p>
            <a:r>
              <a:rPr lang="es-ES" sz="1600" b="1" dirty="0"/>
              <a:t> </a:t>
            </a:r>
            <a:endParaRPr lang="es-CO" sz="1600" dirty="0"/>
          </a:p>
          <a:p>
            <a:r>
              <a:rPr lang="es-ES" sz="1600" b="1" dirty="0"/>
              <a:t>ARTÍCULO 64º</a:t>
            </a:r>
            <a:r>
              <a:rPr lang="es-ES" sz="1600" dirty="0"/>
              <a:t>. Los afiliados  pagar cuotas de admisión, cuotas ordinarias y extraordinarias. </a:t>
            </a:r>
            <a:endParaRPr lang="es-CO" sz="1600" dirty="0"/>
          </a:p>
          <a:p>
            <a:r>
              <a:rPr lang="es-ES" sz="1600" b="1" dirty="0"/>
              <a:t> </a:t>
            </a:r>
            <a:endParaRPr lang="es-CO" sz="1600" dirty="0"/>
          </a:p>
          <a:p>
            <a:r>
              <a:rPr lang="es-ES" sz="1600" b="1" dirty="0"/>
              <a:t>ARTÍCULO 65º</a:t>
            </a:r>
            <a:r>
              <a:rPr lang="es-ES" sz="1600" dirty="0"/>
              <a:t>. La cuota de admisión será del uno punto cinco por ciento (1.5%) del sueldo básico.</a:t>
            </a:r>
            <a:r>
              <a:rPr lang="es-ES" sz="1600" b="1" dirty="0"/>
              <a:t> </a:t>
            </a:r>
            <a:endParaRPr lang="es-CO" sz="1600" dirty="0"/>
          </a:p>
          <a:p>
            <a:r>
              <a:rPr lang="es-ES" sz="1600" b="1" dirty="0"/>
              <a:t> </a:t>
            </a:r>
            <a:endParaRPr lang="es-CO" sz="1600" dirty="0"/>
          </a:p>
          <a:p>
            <a:r>
              <a:rPr lang="es-ES" sz="1600" b="1" dirty="0"/>
              <a:t>ARTÍCULO 66</a:t>
            </a:r>
            <a:r>
              <a:rPr lang="es-ES" sz="1600" dirty="0"/>
              <a:t>: El Aporte Ordinario para la Junta Nacional así: </a:t>
            </a:r>
          </a:p>
          <a:p>
            <a:r>
              <a:rPr lang="es-ES" sz="1600" dirty="0">
                <a:solidFill>
                  <a:srgbClr val="FF0000"/>
                </a:solidFill>
              </a:rPr>
              <a:t>las Subdirectivas que tienen hasta 50 afiliados aportan el 22%del Ingreso Base,</a:t>
            </a:r>
          </a:p>
          <a:p>
            <a:r>
              <a:rPr lang="es-ES" sz="1600" dirty="0">
                <a:solidFill>
                  <a:srgbClr val="FF0000"/>
                </a:solidFill>
              </a:rPr>
              <a:t> las Subdirectivas que tienen de 51 a 100 afiliados aportan el 27% del Ingreso Base, y las Subdirectivas que tienen más de 100 afiliados aportan el 37% del Ingreso Base. </a:t>
            </a:r>
            <a:endParaRPr lang="es-CO" sz="1600" dirty="0">
              <a:solidFill>
                <a:srgbClr val="FF0000"/>
              </a:solidFill>
            </a:endParaRPr>
          </a:p>
          <a:p>
            <a:r>
              <a:rPr lang="es-ES" sz="1600" b="1" dirty="0"/>
              <a:t> </a:t>
            </a:r>
            <a:endParaRPr lang="es-CO" sz="1600" dirty="0"/>
          </a:p>
          <a:p>
            <a:r>
              <a:rPr lang="es-ES" b="1" dirty="0"/>
              <a:t>ARTÍCULO 67</a:t>
            </a:r>
            <a:r>
              <a:rPr lang="es-ES" dirty="0"/>
              <a:t>. Las cuotas extraordinarias</a:t>
            </a:r>
            <a:r>
              <a:rPr lang="es-ES" sz="1600" dirty="0"/>
              <a:t>. </a:t>
            </a:r>
            <a:endParaRPr lang="es-CO" sz="1600" dirty="0"/>
          </a:p>
          <a:p>
            <a:r>
              <a:rPr lang="es-ES" sz="1600" b="1" dirty="0"/>
              <a:t> </a:t>
            </a:r>
            <a:endParaRPr lang="es-CO" sz="1600" dirty="0"/>
          </a:p>
          <a:p>
            <a:r>
              <a:rPr lang="es-ES" b="1" dirty="0"/>
              <a:t>ARTÍCULO 68</a:t>
            </a:r>
            <a:r>
              <a:rPr lang="es-ES" dirty="0"/>
              <a:t>. donde no existe ni pertenecen a una Subdirectiva Regional o a un Comité Regional, serán administrados directamente por la Junta Directiva Nacional. </a:t>
            </a:r>
            <a:endParaRPr lang="es-CO" dirty="0"/>
          </a:p>
          <a:p>
            <a:r>
              <a:rPr lang="es-ES" b="1" dirty="0"/>
              <a:t> </a:t>
            </a:r>
            <a:endParaRPr lang="es-CO" dirty="0"/>
          </a:p>
          <a:p>
            <a:r>
              <a:rPr lang="es-ES" sz="1600" b="1" dirty="0"/>
              <a:t>ARTÍCULO 69: </a:t>
            </a:r>
            <a:r>
              <a:rPr lang="es-ES" sz="1600" dirty="0"/>
              <a:t>El Aporte Ordinario para la Junta Nacional así: </a:t>
            </a:r>
          </a:p>
          <a:p>
            <a:r>
              <a:rPr lang="es-ES" sz="1600" dirty="0">
                <a:solidFill>
                  <a:srgbClr val="FF0000"/>
                </a:solidFill>
              </a:rPr>
              <a:t>las Subdirectivas que tienen hasta 50 afiliados aportan el 22%del Ingreso Base,</a:t>
            </a:r>
          </a:p>
          <a:p>
            <a:r>
              <a:rPr lang="es-ES" sz="1600" dirty="0">
                <a:solidFill>
                  <a:srgbClr val="FF0000"/>
                </a:solidFill>
              </a:rPr>
              <a:t> las Subdirectivas que tienen de 51 a 100 afiliados aportan el 27% del Ingreso Base, y las Subdirectivas que tienen más de 100 afiliados aportan el 37% del Ingreso Base</a:t>
            </a:r>
            <a:endParaRPr lang="es-ES" sz="1600" b="1" dirty="0"/>
          </a:p>
          <a:p>
            <a:r>
              <a:rPr lang="es-ES" sz="1600" b="1" dirty="0"/>
              <a:t>ARTÍCULO 70º</a:t>
            </a:r>
            <a:r>
              <a:rPr lang="es-ES" sz="1600" dirty="0"/>
              <a:t>. El aporte por sede sindical corresponde al 5%del Ingreso Base</a:t>
            </a:r>
          </a:p>
          <a:p>
            <a:r>
              <a:rPr lang="es-ES" sz="1600" b="1" dirty="0"/>
              <a:t>ARTÍCULO 71º  </a:t>
            </a:r>
            <a:r>
              <a:rPr lang="es-ES" sz="1600" dirty="0"/>
              <a:t>El Aporte Ordinario mensual y el Aporte Pro-defensa del SENA </a:t>
            </a:r>
            <a:endParaRPr lang="es-CO" sz="1600" dirty="0"/>
          </a:p>
          <a:p>
            <a:r>
              <a:rPr lang="es-ES" sz="1600" b="1" dirty="0"/>
              <a:t>ARTÍCULO 72º </a:t>
            </a:r>
            <a:r>
              <a:rPr lang="es-ES" sz="1600" dirty="0"/>
              <a:t>Cuando fallezca un afiliado de SINDESENA</a:t>
            </a:r>
            <a:r>
              <a:rPr lang="es-ES" sz="1600" b="1" dirty="0"/>
              <a:t>, </a:t>
            </a:r>
            <a:r>
              <a:rPr lang="es-ES" sz="1600" dirty="0"/>
              <a:t>todos los afiliados al sindicato. 1% SM</a:t>
            </a:r>
            <a:r>
              <a:rPr lang="es-ES" sz="1600" b="1" dirty="0"/>
              <a:t> </a:t>
            </a:r>
            <a:endParaRPr lang="es-CO" sz="1600" dirty="0"/>
          </a:p>
          <a:p>
            <a:r>
              <a:rPr lang="es-ES" sz="1600" b="1" dirty="0"/>
              <a:t>ARTÍCULO 73º  mensualm</a:t>
            </a:r>
            <a:r>
              <a:rPr lang="es-ES" sz="1600" dirty="0"/>
              <a:t>ente el 0.12% SMLMV Fondo de Solidaridad</a:t>
            </a:r>
            <a:endParaRPr lang="es-ES" sz="1600" b="1" dirty="0"/>
          </a:p>
          <a:p>
            <a:r>
              <a:rPr lang="es-ES" sz="1600" b="1" dirty="0"/>
              <a:t>ARTÍCULO 74º</a:t>
            </a:r>
            <a:r>
              <a:rPr lang="es-ES" sz="1600" dirty="0"/>
              <a:t>. </a:t>
            </a:r>
            <a:r>
              <a:rPr lang="es-ES" dirty="0"/>
              <a:t>El 100% de las cuotas extraordinarias </a:t>
            </a:r>
            <a:r>
              <a:rPr lang="es-ES" sz="1600" b="1" dirty="0"/>
              <a:t> </a:t>
            </a:r>
            <a:endParaRPr lang="es-CO" sz="1600" dirty="0"/>
          </a:p>
        </p:txBody>
      </p:sp>
      <p:pic>
        <p:nvPicPr>
          <p:cNvPr id="10" name="Imagen 9"/>
          <p:cNvPicPr>
            <a:picLocks noChangeAspect="1"/>
          </p:cNvPicPr>
          <p:nvPr/>
        </p:nvPicPr>
        <p:blipFill>
          <a:blip r:embed="rId5"/>
          <a:stretch>
            <a:fillRect/>
          </a:stretch>
        </p:blipFill>
        <p:spPr>
          <a:xfrm>
            <a:off x="-81860" y="0"/>
            <a:ext cx="2898618" cy="978754"/>
          </a:xfrm>
          <a:prstGeom prst="rect">
            <a:avLst/>
          </a:prstGeom>
        </p:spPr>
      </p:pic>
    </p:spTree>
    <p:extLst>
      <p:ext uri="{BB962C8B-B14F-4D97-AF65-F5344CB8AC3E}">
        <p14:creationId xmlns:p14="http://schemas.microsoft.com/office/powerpoint/2010/main" val="9837305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pattFill prst="pct5">
          <a:fgClr>
            <a:srgbClr val="92D050"/>
          </a:fgClr>
          <a:bgClr>
            <a:schemeClr val="bg2"/>
          </a:bgClr>
        </a:pattFill>
        <a:effectLst/>
      </p:bgPr>
    </p:bg>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988274"/>
          </a:xfrm>
          <a:prstGeom prst="rect">
            <a:avLst/>
          </a:prstGeom>
        </p:spPr>
      </p:pic>
      <p:sp>
        <p:nvSpPr>
          <p:cNvPr id="5" name="CuadroTexto 4"/>
          <p:cNvSpPr txBox="1"/>
          <p:nvPr/>
        </p:nvSpPr>
        <p:spPr>
          <a:xfrm>
            <a:off x="1103586" y="5191339"/>
            <a:ext cx="7755458" cy="400110"/>
          </a:xfrm>
          <a:prstGeom prst="rect">
            <a:avLst/>
          </a:prstGeom>
          <a:noFill/>
        </p:spPr>
        <p:txBody>
          <a:bodyPr wrap="square" rtlCol="0">
            <a:spAutoFit/>
          </a:bodyPr>
          <a:lstStyle/>
          <a:p>
            <a:pPr algn="ctr"/>
            <a:r>
              <a:rPr lang="es-CO" sz="2000" dirty="0">
                <a:latin typeface="Tahoma" panose="020B0604030504040204" pitchFamily="34" charset="0"/>
                <a:ea typeface="Tahoma" panose="020B0604030504040204" pitchFamily="34" charset="0"/>
                <a:cs typeface="Tahoma" panose="020B0604030504040204" pitchFamily="34" charset="0"/>
              </a:rPr>
              <a:t>.</a:t>
            </a:r>
          </a:p>
        </p:txBody>
      </p:sp>
      <p:pic>
        <p:nvPicPr>
          <p:cNvPr id="8" name="Imagen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18232" y="88518"/>
            <a:ext cx="1109662" cy="976754"/>
          </a:xfrm>
          <a:prstGeom prst="rect">
            <a:avLst/>
          </a:prstGeom>
          <a:noFill/>
          <a:ln>
            <a:noFill/>
          </a:ln>
        </p:spPr>
      </p:pic>
      <p:sp>
        <p:nvSpPr>
          <p:cNvPr id="3" name="CuadroTexto 2"/>
          <p:cNvSpPr txBox="1"/>
          <p:nvPr/>
        </p:nvSpPr>
        <p:spPr>
          <a:xfrm>
            <a:off x="2173010" y="6529470"/>
            <a:ext cx="2398990" cy="369332"/>
          </a:xfrm>
          <a:prstGeom prst="rect">
            <a:avLst/>
          </a:prstGeom>
          <a:noFill/>
        </p:spPr>
        <p:txBody>
          <a:bodyPr wrap="none" rtlCol="0">
            <a:spAutoFit/>
          </a:bodyPr>
          <a:lstStyle/>
          <a:p>
            <a:r>
              <a:rPr lang="es-ES" b="1" dirty="0"/>
              <a:t>ESTATUTOS SINDESENA</a:t>
            </a:r>
            <a:endParaRPr lang="es-CO" b="1" dirty="0"/>
          </a:p>
        </p:txBody>
      </p:sp>
      <p:sp>
        <p:nvSpPr>
          <p:cNvPr id="9" name="Rectángulo 8"/>
          <p:cNvSpPr/>
          <p:nvPr/>
        </p:nvSpPr>
        <p:spPr>
          <a:xfrm>
            <a:off x="2573419" y="437969"/>
            <a:ext cx="4572000" cy="923330"/>
          </a:xfrm>
          <a:prstGeom prst="rect">
            <a:avLst/>
          </a:prstGeom>
        </p:spPr>
        <p:txBody>
          <a:bodyPr>
            <a:spAutoFit/>
          </a:bodyPr>
          <a:lstStyle/>
          <a:p>
            <a:pPr algn="ctr"/>
            <a:r>
              <a:rPr lang="es-ES" b="1" dirty="0"/>
              <a:t>ESTATUTOS DEL SINDICATO DE EMPLEADOS PÚBLICOS DEL SENA “SINDESENA”</a:t>
            </a:r>
            <a:br>
              <a:rPr lang="es-ES" b="1" dirty="0"/>
            </a:br>
            <a:endParaRPr lang="es-CO" dirty="0"/>
          </a:p>
        </p:txBody>
      </p:sp>
      <p:sp>
        <p:nvSpPr>
          <p:cNvPr id="11" name="CuadroTexto 10"/>
          <p:cNvSpPr txBox="1"/>
          <p:nvPr/>
        </p:nvSpPr>
        <p:spPr>
          <a:xfrm>
            <a:off x="691180" y="1102578"/>
            <a:ext cx="8336478" cy="7448193"/>
          </a:xfrm>
          <a:prstGeom prst="rect">
            <a:avLst/>
          </a:prstGeom>
          <a:solidFill>
            <a:schemeClr val="accent3">
              <a:lumMod val="40000"/>
              <a:lumOff val="60000"/>
            </a:schemeClr>
          </a:solidFill>
        </p:spPr>
        <p:txBody>
          <a:bodyPr wrap="square" rtlCol="0">
            <a:spAutoFit/>
          </a:bodyPr>
          <a:lstStyle/>
          <a:p>
            <a:r>
              <a:rPr lang="es-ES" sz="1600" b="1" dirty="0"/>
              <a:t>CAPITULO XXX DE LA ADMINISTRACION DE LOS FONDOS</a:t>
            </a:r>
            <a:endParaRPr lang="es-CO" sz="1600" dirty="0"/>
          </a:p>
          <a:p>
            <a:r>
              <a:rPr lang="es-ES" sz="1600" b="1" dirty="0"/>
              <a:t> </a:t>
            </a:r>
            <a:r>
              <a:rPr lang="es-ES" b="1" dirty="0"/>
              <a:t> ARTÍCULO 75. </a:t>
            </a:r>
            <a:r>
              <a:rPr lang="es-ES" dirty="0"/>
              <a:t>Para los gastos ordinarios del sindicato, la Asamblea General</a:t>
            </a:r>
          </a:p>
          <a:p>
            <a:endParaRPr lang="es-ES" dirty="0"/>
          </a:p>
          <a:p>
            <a:r>
              <a:rPr lang="es-ES" b="1" dirty="0"/>
              <a:t>ARTÍCULO 76</a:t>
            </a:r>
            <a:r>
              <a:rPr lang="es-ES" dirty="0"/>
              <a:t>. Los fondos del sindicato deben mantenerse en un banco, en cuenta corriente o de ahorros, salvo la cantidad asignada para caja menor</a:t>
            </a:r>
          </a:p>
          <a:p>
            <a:endParaRPr lang="es-ES" dirty="0"/>
          </a:p>
          <a:p>
            <a:r>
              <a:rPr lang="es-ES" b="1" dirty="0"/>
              <a:t>ARTÍCULO 77.</a:t>
            </a:r>
            <a:r>
              <a:rPr lang="es-ES" dirty="0"/>
              <a:t> La refrendación de los gastos que excedan del equivalente a veinte (20) veces el salario mínimo legal más alto, sin pasar del equivalente a cincuenta (50)</a:t>
            </a:r>
          </a:p>
          <a:p>
            <a:endParaRPr lang="es-CO" sz="1600" dirty="0"/>
          </a:p>
          <a:p>
            <a:r>
              <a:rPr lang="es-ES" sz="1600" b="1" dirty="0"/>
              <a:t>CAPITULO XXXI DE LAS PROHIBICIONES COLECTIVAS</a:t>
            </a:r>
            <a:endParaRPr lang="es-CO" sz="1600" dirty="0"/>
          </a:p>
          <a:p>
            <a:r>
              <a:rPr lang="es-ES" sz="1600" b="1" dirty="0"/>
              <a:t> </a:t>
            </a:r>
            <a:endParaRPr lang="es-CO" sz="1600" dirty="0"/>
          </a:p>
          <a:p>
            <a:r>
              <a:rPr lang="es-ES" sz="1600" b="1" dirty="0"/>
              <a:t>ARTÍCULO 78º</a:t>
            </a:r>
            <a:r>
              <a:rPr lang="es-ES" sz="1600" dirty="0"/>
              <a:t>. El sindicato no puede coartar directamente o indirectamente la libertad de trabajo y especialmente no podrá: </a:t>
            </a:r>
            <a:endParaRPr lang="es-CO" sz="1600" dirty="0"/>
          </a:p>
          <a:p>
            <a:r>
              <a:rPr lang="es-ES" sz="1600" dirty="0"/>
              <a:t> </a:t>
            </a:r>
            <a:endParaRPr lang="es-CO" sz="1600" dirty="0"/>
          </a:p>
          <a:p>
            <a:pPr marL="342900" indent="-342900">
              <a:buAutoNum type="alphaLcPeriod"/>
            </a:pPr>
            <a:r>
              <a:rPr lang="es-ES" sz="1600" dirty="0"/>
              <a:t>Compeler directa o indirectamente  a ingresar al sindicato, a retirarse de él. </a:t>
            </a:r>
          </a:p>
          <a:p>
            <a:r>
              <a:rPr lang="es-ES" sz="1600" dirty="0"/>
              <a:t> </a:t>
            </a:r>
            <a:endParaRPr lang="es-CO" sz="1600" dirty="0"/>
          </a:p>
          <a:p>
            <a:r>
              <a:rPr lang="es-ES" sz="1600" dirty="0"/>
              <a:t>b. Aplicar cualquier fondo o bien social a fines diversos de los que constituye el objeto.</a:t>
            </a:r>
          </a:p>
          <a:p>
            <a:r>
              <a:rPr lang="es-ES" sz="1600" dirty="0"/>
              <a:t> </a:t>
            </a:r>
            <a:endParaRPr lang="es-CO" sz="1600" dirty="0"/>
          </a:p>
          <a:p>
            <a:r>
              <a:rPr lang="es-ES" sz="1600" dirty="0"/>
              <a:t>c. Promover y aprobar campañas y movimientos tendientes a desconocer preceptos legales</a:t>
            </a:r>
          </a:p>
          <a:p>
            <a:r>
              <a:rPr lang="es-ES" sz="1600" dirty="0"/>
              <a:t> </a:t>
            </a:r>
            <a:endParaRPr lang="es-CO" sz="1600" dirty="0"/>
          </a:p>
          <a:p>
            <a:r>
              <a:rPr lang="es-ES" sz="1600" dirty="0"/>
              <a:t>e. Ordenar, recomendar o patrocinar cualquier acto de violencia, frente a las autoridades o en perjuicio de los empleadores o de terceras personas. </a:t>
            </a:r>
            <a:endParaRPr lang="es-CO" sz="1600" dirty="0"/>
          </a:p>
          <a:p>
            <a:r>
              <a:rPr lang="es-ES" sz="1600" dirty="0"/>
              <a:t> </a:t>
            </a:r>
            <a:endParaRPr lang="es-CO" sz="1600" dirty="0"/>
          </a:p>
          <a:p>
            <a:r>
              <a:rPr lang="es-ES" sz="1600" b="1" dirty="0"/>
              <a:t> CAPITULO XXXII DE LAS SANCIONES</a:t>
            </a:r>
            <a:endParaRPr lang="es-CO" sz="1600" dirty="0"/>
          </a:p>
          <a:p>
            <a:r>
              <a:rPr lang="es-ES" sz="1600" b="1" dirty="0"/>
              <a:t> </a:t>
            </a:r>
            <a:endParaRPr lang="es-CO" sz="1600" dirty="0"/>
          </a:p>
          <a:p>
            <a:r>
              <a:rPr lang="es-ES" sz="1600" b="1" dirty="0"/>
              <a:t>ARTÍCULO 79º</a:t>
            </a:r>
            <a:r>
              <a:rPr lang="es-ES" sz="1600" dirty="0"/>
              <a:t>. Las infracciones a los estatutos o a la disciplina sindical cometida individualmente, serán investigadas y sancionadas de acuerdo al régimen disciplinario, aprobado por resolución 115 expedida por la junta nacional. La cual había sido facultada en el artículo 74 de los estatutos vigentes. </a:t>
            </a:r>
            <a:endParaRPr lang="es-CO" sz="1600" dirty="0"/>
          </a:p>
        </p:txBody>
      </p:sp>
      <p:pic>
        <p:nvPicPr>
          <p:cNvPr id="10" name="Imagen 9"/>
          <p:cNvPicPr>
            <a:picLocks noChangeAspect="1"/>
          </p:cNvPicPr>
          <p:nvPr/>
        </p:nvPicPr>
        <p:blipFill>
          <a:blip r:embed="rId5"/>
          <a:stretch>
            <a:fillRect/>
          </a:stretch>
        </p:blipFill>
        <p:spPr>
          <a:xfrm>
            <a:off x="0" y="-11482"/>
            <a:ext cx="2898618" cy="978754"/>
          </a:xfrm>
          <a:prstGeom prst="rect">
            <a:avLst/>
          </a:prstGeom>
        </p:spPr>
      </p:pic>
    </p:spTree>
    <p:extLst>
      <p:ext uri="{BB962C8B-B14F-4D97-AF65-F5344CB8AC3E}">
        <p14:creationId xmlns:p14="http://schemas.microsoft.com/office/powerpoint/2010/main" val="2288318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pattFill prst="pct5">
          <a:fgClr>
            <a:srgbClr val="92D050"/>
          </a:fgClr>
          <a:bgClr>
            <a:schemeClr val="bg2"/>
          </a:bgClr>
        </a:pattFill>
        <a:effectLst/>
      </p:bgPr>
    </p:bg>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988274"/>
          </a:xfrm>
          <a:prstGeom prst="rect">
            <a:avLst/>
          </a:prstGeom>
        </p:spPr>
      </p:pic>
      <p:sp>
        <p:nvSpPr>
          <p:cNvPr id="5" name="CuadroTexto 4"/>
          <p:cNvSpPr txBox="1"/>
          <p:nvPr/>
        </p:nvSpPr>
        <p:spPr>
          <a:xfrm>
            <a:off x="1103586" y="5191339"/>
            <a:ext cx="7755458" cy="400110"/>
          </a:xfrm>
          <a:prstGeom prst="rect">
            <a:avLst/>
          </a:prstGeom>
          <a:noFill/>
        </p:spPr>
        <p:txBody>
          <a:bodyPr wrap="square" rtlCol="0">
            <a:spAutoFit/>
          </a:bodyPr>
          <a:lstStyle/>
          <a:p>
            <a:pPr algn="ctr"/>
            <a:r>
              <a:rPr lang="es-CO" sz="2000" dirty="0">
                <a:latin typeface="Tahoma" panose="020B0604030504040204" pitchFamily="34" charset="0"/>
                <a:ea typeface="Tahoma" panose="020B0604030504040204" pitchFamily="34" charset="0"/>
                <a:cs typeface="Tahoma" panose="020B0604030504040204" pitchFamily="34" charset="0"/>
              </a:rPr>
              <a:t>.</a:t>
            </a:r>
          </a:p>
        </p:txBody>
      </p:sp>
      <p:pic>
        <p:nvPicPr>
          <p:cNvPr id="8" name="Imagen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18232" y="88518"/>
            <a:ext cx="1109662" cy="976754"/>
          </a:xfrm>
          <a:prstGeom prst="rect">
            <a:avLst/>
          </a:prstGeom>
          <a:noFill/>
          <a:ln>
            <a:noFill/>
          </a:ln>
        </p:spPr>
      </p:pic>
      <p:sp>
        <p:nvSpPr>
          <p:cNvPr id="3" name="CuadroTexto 2"/>
          <p:cNvSpPr txBox="1"/>
          <p:nvPr/>
        </p:nvSpPr>
        <p:spPr>
          <a:xfrm>
            <a:off x="2173010" y="6529470"/>
            <a:ext cx="2398990" cy="369332"/>
          </a:xfrm>
          <a:prstGeom prst="rect">
            <a:avLst/>
          </a:prstGeom>
          <a:noFill/>
        </p:spPr>
        <p:txBody>
          <a:bodyPr wrap="none" rtlCol="0">
            <a:spAutoFit/>
          </a:bodyPr>
          <a:lstStyle/>
          <a:p>
            <a:r>
              <a:rPr lang="es-ES" b="1" dirty="0"/>
              <a:t>ESTATUTOS SINDESENA</a:t>
            </a:r>
            <a:endParaRPr lang="es-CO" b="1" dirty="0"/>
          </a:p>
        </p:txBody>
      </p:sp>
      <p:sp>
        <p:nvSpPr>
          <p:cNvPr id="9" name="Rectángulo 8"/>
          <p:cNvSpPr/>
          <p:nvPr/>
        </p:nvSpPr>
        <p:spPr>
          <a:xfrm>
            <a:off x="2573419" y="437969"/>
            <a:ext cx="4572000" cy="923330"/>
          </a:xfrm>
          <a:prstGeom prst="rect">
            <a:avLst/>
          </a:prstGeom>
        </p:spPr>
        <p:txBody>
          <a:bodyPr>
            <a:spAutoFit/>
          </a:bodyPr>
          <a:lstStyle/>
          <a:p>
            <a:pPr algn="ctr"/>
            <a:r>
              <a:rPr lang="es-ES" b="1" dirty="0"/>
              <a:t>ESTATUTOS DEL SINDICATO DE EMPLEADOS PÚBLICOS DEL SENA “SINDESENA”</a:t>
            </a:r>
            <a:br>
              <a:rPr lang="es-ES" b="1" dirty="0"/>
            </a:br>
            <a:endParaRPr lang="es-CO" dirty="0"/>
          </a:p>
        </p:txBody>
      </p:sp>
      <p:sp>
        <p:nvSpPr>
          <p:cNvPr id="11" name="CuadroTexto 10"/>
          <p:cNvSpPr txBox="1"/>
          <p:nvPr/>
        </p:nvSpPr>
        <p:spPr>
          <a:xfrm>
            <a:off x="995082" y="1503241"/>
            <a:ext cx="8011879" cy="4862870"/>
          </a:xfrm>
          <a:prstGeom prst="rect">
            <a:avLst/>
          </a:prstGeom>
          <a:solidFill>
            <a:schemeClr val="accent3">
              <a:lumMod val="40000"/>
              <a:lumOff val="60000"/>
            </a:schemeClr>
          </a:solidFill>
        </p:spPr>
        <p:txBody>
          <a:bodyPr wrap="square" rtlCol="0">
            <a:spAutoFit/>
          </a:bodyPr>
          <a:lstStyle/>
          <a:p>
            <a:pPr marL="285750" indent="-285750">
              <a:buFont typeface="Wingdings" panose="05000000000000000000" pitchFamily="2" charset="2"/>
              <a:buChar char="Ø"/>
            </a:pPr>
            <a:r>
              <a:rPr lang="es-ES" b="1" dirty="0"/>
              <a:t>CAPITULO I.     NOMBRE DEL SINDICATO</a:t>
            </a:r>
          </a:p>
          <a:p>
            <a:pPr marL="285750" indent="-285750">
              <a:buFont typeface="Wingdings" panose="05000000000000000000" pitchFamily="2" charset="2"/>
              <a:buChar char="Ø"/>
            </a:pPr>
            <a:r>
              <a:rPr lang="es-ES" sz="1600" b="1" dirty="0"/>
              <a:t>ARTÍCULO 1º  </a:t>
            </a:r>
            <a:r>
              <a:rPr lang="es-ES" sz="1600" dirty="0"/>
              <a:t>una organización mixta de </a:t>
            </a:r>
            <a:r>
              <a:rPr lang="es-ES" sz="1600" b="1" u="sng" dirty="0"/>
              <a:t>primer grado por rama de la actividad económica de la Formación Profesional.</a:t>
            </a:r>
          </a:p>
          <a:p>
            <a:r>
              <a:rPr lang="es-ES" sz="1600" dirty="0"/>
              <a:t>El Sindicato estará conformado por los empleados y trabajadores de las entidades que ofrezcan, ejecuten, presten, generen y/o coordinen el Servicio Público de la Formación Profesional y de las matrices, subordinadas, filiales o subsidiarias. </a:t>
            </a:r>
          </a:p>
          <a:p>
            <a:endParaRPr lang="es-ES" sz="1600" dirty="0"/>
          </a:p>
          <a:p>
            <a:pPr marL="285750" indent="-285750">
              <a:buFont typeface="Wingdings" panose="05000000000000000000" pitchFamily="2" charset="2"/>
              <a:buChar char="Ø"/>
            </a:pPr>
            <a:r>
              <a:rPr lang="es-ES" b="1" dirty="0"/>
              <a:t>CAPITULO II.DOMICILIO</a:t>
            </a:r>
            <a:r>
              <a:rPr lang="es-ES" dirty="0"/>
              <a:t> </a:t>
            </a:r>
            <a:r>
              <a:rPr lang="es-ES" b="1" dirty="0"/>
              <a:t>ARTÍCULO 2º</a:t>
            </a:r>
            <a:r>
              <a:rPr lang="es-ES" sz="1600" dirty="0"/>
              <a:t>. El domicilio principal del sindicato será la ciudad de CHÍA, Cundinamarca. </a:t>
            </a:r>
          </a:p>
          <a:p>
            <a:pPr marL="285750" indent="-285750">
              <a:buFont typeface="Wingdings" panose="05000000000000000000" pitchFamily="2" charset="2"/>
              <a:buChar char="Ø"/>
            </a:pPr>
            <a:endParaRPr lang="es-CO" sz="1600" dirty="0"/>
          </a:p>
          <a:p>
            <a:pPr marL="285750" indent="-285750">
              <a:buFont typeface="Wingdings" panose="05000000000000000000" pitchFamily="2" charset="2"/>
              <a:buChar char="Ø"/>
            </a:pPr>
            <a:r>
              <a:rPr lang="es-ES" b="1" dirty="0"/>
              <a:t>CAPITULO III. OBJETIVOS Y FUNCIONES DEL SINDICATO</a:t>
            </a:r>
            <a:endParaRPr lang="es-CO" dirty="0"/>
          </a:p>
          <a:p>
            <a:pPr marL="285750" indent="-285750">
              <a:buFont typeface="Wingdings" panose="05000000000000000000" pitchFamily="2" charset="2"/>
              <a:buChar char="Ø"/>
            </a:pPr>
            <a:r>
              <a:rPr lang="es-ES" sz="1600" b="1" dirty="0"/>
              <a:t>ARTÍCULO 4º </a:t>
            </a:r>
            <a:r>
              <a:rPr lang="es-ES" sz="1600" dirty="0"/>
              <a:t>Estudiar condiciones de trabajo para procurar su mejoramiento y su defensa. </a:t>
            </a:r>
          </a:p>
          <a:p>
            <a:pPr marL="285750" indent="-285750">
              <a:buFont typeface="Wingdings" panose="05000000000000000000" pitchFamily="2" charset="2"/>
              <a:buChar char="Ø"/>
            </a:pPr>
            <a:r>
              <a:rPr lang="es-ES" sz="1600" dirty="0"/>
              <a:t>Propugnar por la educación pública y la Formación Profesional</a:t>
            </a:r>
          </a:p>
          <a:p>
            <a:pPr marL="285750" indent="-285750">
              <a:buFont typeface="Wingdings" panose="05000000000000000000" pitchFamily="2" charset="2"/>
              <a:buChar char="Ø"/>
            </a:pPr>
            <a:r>
              <a:rPr lang="es-ES" sz="1600" dirty="0"/>
              <a:t> Presentar ante los Empleadores pliegos de peticiones.</a:t>
            </a:r>
          </a:p>
          <a:p>
            <a:pPr marL="285750" indent="-285750">
              <a:buFont typeface="Wingdings" panose="05000000000000000000" pitchFamily="2" charset="2"/>
              <a:buChar char="Ø"/>
            </a:pPr>
            <a:r>
              <a:rPr lang="es-ES" sz="1600" dirty="0"/>
              <a:t>Promover la educación pedagógica, política y sindical de sus miembros. </a:t>
            </a:r>
          </a:p>
          <a:p>
            <a:pPr marL="285750" indent="-285750">
              <a:buFont typeface="Wingdings" panose="05000000000000000000" pitchFamily="2" charset="2"/>
              <a:buChar char="Ø"/>
            </a:pPr>
            <a:r>
              <a:rPr lang="es-ES" sz="1600" dirty="0"/>
              <a:t>Brindar la solidaridad necesaria a sus afiliados </a:t>
            </a:r>
          </a:p>
          <a:p>
            <a:pPr marL="285750" indent="-285750">
              <a:buFont typeface="Wingdings" panose="05000000000000000000" pitchFamily="2" charset="2"/>
              <a:buChar char="Ø"/>
            </a:pPr>
            <a:r>
              <a:rPr lang="es-ES" sz="1600" dirty="0"/>
              <a:t>Propugnar por la educación pública y la Formación Profesional Integral.</a:t>
            </a:r>
          </a:p>
          <a:p>
            <a:pPr marL="285750" indent="-285750">
              <a:buFont typeface="Wingdings" panose="05000000000000000000" pitchFamily="2" charset="2"/>
              <a:buChar char="Ø"/>
            </a:pPr>
            <a:r>
              <a:rPr lang="es-ES" sz="1600" dirty="0"/>
              <a:t>Defender la libertad de acción sindical y las libertades sindicales.</a:t>
            </a:r>
          </a:p>
          <a:p>
            <a:pPr marL="285750" indent="-285750">
              <a:buFont typeface="Wingdings" panose="05000000000000000000" pitchFamily="2" charset="2"/>
              <a:buChar char="Ø"/>
            </a:pPr>
            <a:endParaRPr lang="es-ES" sz="1600" b="1" dirty="0"/>
          </a:p>
        </p:txBody>
      </p:sp>
      <p:pic>
        <p:nvPicPr>
          <p:cNvPr id="10" name="Imagen 9"/>
          <p:cNvPicPr>
            <a:picLocks noChangeAspect="1"/>
          </p:cNvPicPr>
          <p:nvPr/>
        </p:nvPicPr>
        <p:blipFill>
          <a:blip r:embed="rId4"/>
          <a:stretch>
            <a:fillRect/>
          </a:stretch>
        </p:blipFill>
        <p:spPr>
          <a:xfrm>
            <a:off x="0" y="0"/>
            <a:ext cx="2898618" cy="978754"/>
          </a:xfrm>
          <a:prstGeom prst="rect">
            <a:avLst/>
          </a:prstGeom>
        </p:spPr>
      </p:pic>
    </p:spTree>
    <p:extLst>
      <p:ext uri="{BB962C8B-B14F-4D97-AF65-F5344CB8AC3E}">
        <p14:creationId xmlns:p14="http://schemas.microsoft.com/office/powerpoint/2010/main" val="6691362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pattFill prst="pct5">
          <a:fgClr>
            <a:srgbClr val="92D050"/>
          </a:fgClr>
          <a:bgClr>
            <a:schemeClr val="bg2"/>
          </a:bgClr>
        </a:pattFill>
        <a:effectLst/>
      </p:bgPr>
    </p:bg>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988274"/>
          </a:xfrm>
          <a:prstGeom prst="rect">
            <a:avLst/>
          </a:prstGeom>
        </p:spPr>
      </p:pic>
      <p:sp>
        <p:nvSpPr>
          <p:cNvPr id="5" name="CuadroTexto 4"/>
          <p:cNvSpPr txBox="1"/>
          <p:nvPr/>
        </p:nvSpPr>
        <p:spPr>
          <a:xfrm>
            <a:off x="1103586" y="5191339"/>
            <a:ext cx="7755458" cy="400110"/>
          </a:xfrm>
          <a:prstGeom prst="rect">
            <a:avLst/>
          </a:prstGeom>
          <a:noFill/>
        </p:spPr>
        <p:txBody>
          <a:bodyPr wrap="square" rtlCol="0">
            <a:spAutoFit/>
          </a:bodyPr>
          <a:lstStyle/>
          <a:p>
            <a:pPr algn="ctr"/>
            <a:r>
              <a:rPr lang="es-CO" sz="2000" dirty="0">
                <a:latin typeface="Tahoma" panose="020B0604030504040204" pitchFamily="34" charset="0"/>
                <a:ea typeface="Tahoma" panose="020B0604030504040204" pitchFamily="34" charset="0"/>
                <a:cs typeface="Tahoma" panose="020B0604030504040204" pitchFamily="34" charset="0"/>
              </a:rPr>
              <a:t>.</a:t>
            </a:r>
          </a:p>
        </p:txBody>
      </p:sp>
      <p:pic>
        <p:nvPicPr>
          <p:cNvPr id="8" name="Imagen 7"/>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18232" y="88518"/>
            <a:ext cx="1109662" cy="976754"/>
          </a:xfrm>
          <a:prstGeom prst="rect">
            <a:avLst/>
          </a:prstGeom>
          <a:noFill/>
          <a:ln>
            <a:noFill/>
          </a:ln>
        </p:spPr>
      </p:pic>
      <p:sp>
        <p:nvSpPr>
          <p:cNvPr id="3" name="CuadroTexto 2"/>
          <p:cNvSpPr txBox="1"/>
          <p:nvPr/>
        </p:nvSpPr>
        <p:spPr>
          <a:xfrm>
            <a:off x="2173010" y="6529470"/>
            <a:ext cx="2398990" cy="369332"/>
          </a:xfrm>
          <a:prstGeom prst="rect">
            <a:avLst/>
          </a:prstGeom>
          <a:noFill/>
        </p:spPr>
        <p:txBody>
          <a:bodyPr wrap="none" rtlCol="0">
            <a:spAutoFit/>
          </a:bodyPr>
          <a:lstStyle/>
          <a:p>
            <a:r>
              <a:rPr lang="es-ES" b="1" dirty="0"/>
              <a:t>ESTATUTOS SINDESENA</a:t>
            </a:r>
            <a:endParaRPr lang="es-CO" b="1" dirty="0"/>
          </a:p>
        </p:txBody>
      </p:sp>
      <p:sp>
        <p:nvSpPr>
          <p:cNvPr id="9" name="Rectángulo 8"/>
          <p:cNvSpPr/>
          <p:nvPr/>
        </p:nvSpPr>
        <p:spPr>
          <a:xfrm>
            <a:off x="2573419" y="437969"/>
            <a:ext cx="4572000" cy="923330"/>
          </a:xfrm>
          <a:prstGeom prst="rect">
            <a:avLst/>
          </a:prstGeom>
        </p:spPr>
        <p:txBody>
          <a:bodyPr>
            <a:spAutoFit/>
          </a:bodyPr>
          <a:lstStyle/>
          <a:p>
            <a:pPr algn="ctr"/>
            <a:r>
              <a:rPr lang="es-ES" b="1" dirty="0"/>
              <a:t>ESTATUTOS DEL SINDICATO DE EMPLEADOS PÚBLICOS DEL SENA “SINDESENA”</a:t>
            </a:r>
            <a:br>
              <a:rPr lang="es-ES" b="1" dirty="0"/>
            </a:br>
            <a:endParaRPr lang="es-CO" dirty="0"/>
          </a:p>
        </p:txBody>
      </p:sp>
      <p:sp>
        <p:nvSpPr>
          <p:cNvPr id="11" name="CuadroTexto 10"/>
          <p:cNvSpPr txBox="1"/>
          <p:nvPr/>
        </p:nvSpPr>
        <p:spPr>
          <a:xfrm>
            <a:off x="691180" y="1601342"/>
            <a:ext cx="8336478" cy="5878532"/>
          </a:xfrm>
          <a:prstGeom prst="rect">
            <a:avLst/>
          </a:prstGeom>
          <a:solidFill>
            <a:schemeClr val="accent3">
              <a:lumMod val="40000"/>
              <a:lumOff val="60000"/>
            </a:schemeClr>
          </a:solidFill>
        </p:spPr>
        <p:txBody>
          <a:bodyPr wrap="square" rtlCol="0">
            <a:spAutoFit/>
          </a:bodyPr>
          <a:lstStyle/>
          <a:p>
            <a:endParaRPr lang="es-ES" sz="1600" b="1" dirty="0"/>
          </a:p>
          <a:p>
            <a:r>
              <a:rPr lang="es-ES" b="1" dirty="0"/>
              <a:t>ARTÍCULO 81</a:t>
            </a:r>
            <a:r>
              <a:rPr lang="es-ES" dirty="0"/>
              <a:t>. Todo miembro del sindicato puede retirarse de él sin otra obligación</a:t>
            </a:r>
            <a:endParaRPr lang="es-ES" sz="1600" b="1" dirty="0"/>
          </a:p>
          <a:p>
            <a:endParaRPr lang="es-ES" b="1" dirty="0"/>
          </a:p>
          <a:p>
            <a:r>
              <a:rPr lang="es-ES" b="1" dirty="0"/>
              <a:t>ARTÍCULO 82</a:t>
            </a:r>
            <a:r>
              <a:rPr lang="es-ES" dirty="0"/>
              <a:t>. El afiliado que quiere retirarse del sindicato, deberá dar aviso por escrito exclusivamente a las Subdirectivas</a:t>
            </a:r>
          </a:p>
          <a:p>
            <a:endParaRPr lang="es-ES" sz="1600" b="1" dirty="0"/>
          </a:p>
          <a:p>
            <a:r>
              <a:rPr lang="es-ES" sz="1600" b="1" dirty="0"/>
              <a:t>CAPITULO XXXIII  DE LA LIQUIDACION Y DISOLUCION</a:t>
            </a:r>
            <a:endParaRPr lang="es-CO" sz="1600" dirty="0"/>
          </a:p>
          <a:p>
            <a:r>
              <a:rPr lang="es-ES" sz="1600" b="1" dirty="0"/>
              <a:t> </a:t>
            </a:r>
            <a:endParaRPr lang="es-CO" sz="1600" dirty="0"/>
          </a:p>
          <a:p>
            <a:r>
              <a:rPr lang="es-ES" sz="1600" b="1" dirty="0"/>
              <a:t>ARTÍCULO 84º</a:t>
            </a:r>
            <a:r>
              <a:rPr lang="es-ES" sz="1600" dirty="0"/>
              <a:t>. Para decretar la disolución la aprobación de por lo menos las dos tercera partes de reunidos en Asamblea Nacional, en dos sesiones de la asamblea en días diferentes. </a:t>
            </a:r>
            <a:endParaRPr lang="es-CO" sz="1600" dirty="0"/>
          </a:p>
          <a:p>
            <a:r>
              <a:rPr lang="es-ES" sz="1600" dirty="0"/>
              <a:t> </a:t>
            </a:r>
          </a:p>
          <a:p>
            <a:r>
              <a:rPr lang="es-ES" sz="1600" b="1" dirty="0"/>
              <a:t>ARTÍCULO 85º</a:t>
            </a:r>
            <a:r>
              <a:rPr lang="es-ES" sz="1600" dirty="0"/>
              <a:t>. El sindicato se disolverá: </a:t>
            </a:r>
            <a:endParaRPr lang="es-CO" sz="1600" dirty="0"/>
          </a:p>
          <a:p>
            <a:r>
              <a:rPr lang="es-ES" sz="1600" dirty="0"/>
              <a:t> </a:t>
            </a:r>
            <a:endParaRPr lang="es-CO" sz="1600" dirty="0"/>
          </a:p>
          <a:p>
            <a:r>
              <a:rPr lang="es-ES" sz="1600" dirty="0"/>
              <a:t>a. Por acuerdo de los delegados nacionales y de conformidad con el artículo anterior.  </a:t>
            </a:r>
            <a:endParaRPr lang="es-CO" sz="1600" dirty="0"/>
          </a:p>
          <a:p>
            <a:r>
              <a:rPr lang="es-ES" sz="1600" dirty="0"/>
              <a:t>b. Por sentencia judicial. </a:t>
            </a:r>
            <a:endParaRPr lang="es-CO" sz="1600" dirty="0"/>
          </a:p>
          <a:p>
            <a:r>
              <a:rPr lang="es-ES" sz="1600" dirty="0"/>
              <a:t> c. Por reducción de los afiliados a un mínimo inferior a veinticinco (25). </a:t>
            </a:r>
            <a:endParaRPr lang="es-CO" sz="1600" dirty="0"/>
          </a:p>
          <a:p>
            <a:r>
              <a:rPr lang="es-ES" sz="1600" dirty="0"/>
              <a:t> </a:t>
            </a:r>
            <a:endParaRPr lang="es-CO" sz="1600" dirty="0"/>
          </a:p>
          <a:p>
            <a:r>
              <a:rPr lang="es-ES" sz="1600" b="1" dirty="0"/>
              <a:t>ARTÍCULO 86º</a:t>
            </a:r>
            <a:r>
              <a:rPr lang="es-ES" sz="1600" dirty="0"/>
              <a:t>. La liquidación  en primer término al pago de las deudas contraídas por el sindicato, priorizando las deudas laborales, incluyendo los gastos de liquidación. </a:t>
            </a:r>
            <a:endParaRPr lang="es-CO" sz="1600" dirty="0"/>
          </a:p>
          <a:p>
            <a:r>
              <a:rPr lang="es-ES" sz="1600" dirty="0"/>
              <a:t> </a:t>
            </a:r>
            <a:endParaRPr lang="es-CO" sz="1600" dirty="0"/>
          </a:p>
          <a:p>
            <a:r>
              <a:rPr lang="es-ES" sz="1600" dirty="0"/>
              <a:t>Del remanente se reembolso a los afiliados activos distribuirían a prorrata de sus respectivos. </a:t>
            </a:r>
            <a:endParaRPr lang="es-CO" sz="1600" dirty="0"/>
          </a:p>
          <a:p>
            <a:r>
              <a:rPr lang="es-ES" sz="1600" b="1" dirty="0"/>
              <a:t> </a:t>
            </a:r>
            <a:endParaRPr lang="es-CO" sz="1600" dirty="0"/>
          </a:p>
          <a:p>
            <a:endParaRPr lang="es-CO" sz="1600" dirty="0"/>
          </a:p>
        </p:txBody>
      </p:sp>
      <p:pic>
        <p:nvPicPr>
          <p:cNvPr id="10" name="Imagen 9"/>
          <p:cNvPicPr>
            <a:picLocks noChangeAspect="1"/>
          </p:cNvPicPr>
          <p:nvPr/>
        </p:nvPicPr>
        <p:blipFill>
          <a:blip r:embed="rId5"/>
          <a:stretch>
            <a:fillRect/>
          </a:stretch>
        </p:blipFill>
        <p:spPr>
          <a:xfrm>
            <a:off x="0" y="0"/>
            <a:ext cx="2898618" cy="978754"/>
          </a:xfrm>
          <a:prstGeom prst="rect">
            <a:avLst/>
          </a:prstGeom>
        </p:spPr>
      </p:pic>
    </p:spTree>
    <p:extLst>
      <p:ext uri="{BB962C8B-B14F-4D97-AF65-F5344CB8AC3E}">
        <p14:creationId xmlns:p14="http://schemas.microsoft.com/office/powerpoint/2010/main" val="39430746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988274"/>
          </a:xfrm>
          <a:prstGeom prst="rect">
            <a:avLst/>
          </a:prstGeom>
        </p:spPr>
      </p:pic>
      <p:sp>
        <p:nvSpPr>
          <p:cNvPr id="2" name="Título 1"/>
          <p:cNvSpPr>
            <a:spLocks noGrp="1"/>
          </p:cNvSpPr>
          <p:nvPr>
            <p:ph type="ctrTitle"/>
          </p:nvPr>
        </p:nvSpPr>
        <p:spPr>
          <a:xfrm>
            <a:off x="1103586" y="1065272"/>
            <a:ext cx="7772400" cy="5792728"/>
          </a:xfrm>
        </p:spPr>
        <p:txBody>
          <a:bodyPr>
            <a:noAutofit/>
          </a:bodyPr>
          <a:lstStyle/>
          <a:p>
            <a:pPr algn="just"/>
            <a:r>
              <a:rPr lang="es-ES" sz="3200" b="1" dirty="0">
                <a:latin typeface="Tahoma" panose="020B0604030504040204" pitchFamily="34" charset="0"/>
                <a:ea typeface="Tahoma" panose="020B0604030504040204" pitchFamily="34" charset="0"/>
                <a:cs typeface="Tahoma" panose="020B0604030504040204" pitchFamily="34" charset="0"/>
              </a:rPr>
              <a:t>R E S O L U C I </a:t>
            </a:r>
            <a:r>
              <a:rPr lang="es-ES" sz="3200" b="1" dirty="0" err="1">
                <a:latin typeface="Tahoma" panose="020B0604030504040204" pitchFamily="34" charset="0"/>
                <a:ea typeface="Tahoma" panose="020B0604030504040204" pitchFamily="34" charset="0"/>
                <a:cs typeface="Tahoma" panose="020B0604030504040204" pitchFamily="34" charset="0"/>
              </a:rPr>
              <a:t>Ó</a:t>
            </a:r>
            <a:r>
              <a:rPr lang="es-ES" sz="3200" b="1" dirty="0">
                <a:latin typeface="Tahoma" panose="020B0604030504040204" pitchFamily="34" charset="0"/>
                <a:ea typeface="Tahoma" panose="020B0604030504040204" pitchFamily="34" charset="0"/>
                <a:cs typeface="Tahoma" panose="020B0604030504040204" pitchFamily="34" charset="0"/>
              </a:rPr>
              <a:t> N No. 115</a:t>
            </a:r>
            <a:br>
              <a:rPr lang="es-ES" sz="3200" b="1" dirty="0">
                <a:latin typeface="Tahoma" panose="020B0604030504040204" pitchFamily="34" charset="0"/>
                <a:ea typeface="Tahoma" panose="020B0604030504040204" pitchFamily="34" charset="0"/>
                <a:cs typeface="Tahoma" panose="020B0604030504040204" pitchFamily="34" charset="0"/>
              </a:rPr>
            </a:br>
            <a:r>
              <a:rPr lang="es-ES" sz="2000" b="1" dirty="0">
                <a:latin typeface="Tahoma" panose="020B0604030504040204" pitchFamily="34" charset="0"/>
                <a:ea typeface="Tahoma" panose="020B0604030504040204" pitchFamily="34" charset="0"/>
                <a:cs typeface="Tahoma" panose="020B0604030504040204" pitchFamily="34" charset="0"/>
              </a:rPr>
              <a:t>REGIMEN DISCIPLINARIO Y PROCEDIMIENTO PARA SU APLICACIÓN</a:t>
            </a:r>
            <a:br>
              <a:rPr lang="es-ES" sz="2000" b="1" dirty="0">
                <a:latin typeface="Tahoma" panose="020B0604030504040204" pitchFamily="34" charset="0"/>
                <a:ea typeface="Tahoma" panose="020B0604030504040204" pitchFamily="34" charset="0"/>
                <a:cs typeface="Tahoma" panose="020B0604030504040204" pitchFamily="34" charset="0"/>
              </a:rPr>
            </a:br>
            <a:br>
              <a:rPr lang="es-ES" sz="2000" b="1" dirty="0">
                <a:latin typeface="Tahoma" panose="020B0604030504040204" pitchFamily="34" charset="0"/>
                <a:ea typeface="Tahoma" panose="020B0604030504040204" pitchFamily="34" charset="0"/>
                <a:cs typeface="Tahoma" panose="020B0604030504040204" pitchFamily="34" charset="0"/>
              </a:rPr>
            </a:br>
            <a:br>
              <a:rPr lang="es-ES" sz="2000" b="1" dirty="0">
                <a:latin typeface="Tahoma" panose="020B0604030504040204" pitchFamily="34" charset="0"/>
                <a:ea typeface="Tahoma" panose="020B0604030504040204" pitchFamily="34" charset="0"/>
                <a:cs typeface="Tahoma" panose="020B0604030504040204" pitchFamily="34" charset="0"/>
              </a:rPr>
            </a:br>
            <a:r>
              <a:rPr lang="es-CO" sz="2000" b="1" dirty="0">
                <a:latin typeface="Tahoma" panose="020B0604030504040204" pitchFamily="34" charset="0"/>
                <a:ea typeface="Tahoma" panose="020B0604030504040204" pitchFamily="34" charset="0"/>
                <a:cs typeface="Tahoma" panose="020B0604030504040204" pitchFamily="34" charset="0"/>
              </a:rPr>
              <a:t>Lo establecido en el PARAGRAFO 1 del ARTICULO 74 de los Estatutos de la organización, que le ordena </a:t>
            </a:r>
            <a:br>
              <a:rPr lang="es-CO" sz="2000" b="1" dirty="0">
                <a:latin typeface="Tahoma" panose="020B0604030504040204" pitchFamily="34" charset="0"/>
                <a:ea typeface="Tahoma" panose="020B0604030504040204" pitchFamily="34" charset="0"/>
                <a:cs typeface="Tahoma" panose="020B0604030504040204" pitchFamily="34" charset="0"/>
              </a:rPr>
            </a:br>
            <a:br>
              <a:rPr lang="es-CO" sz="2000" b="1" dirty="0">
                <a:latin typeface="Tahoma" panose="020B0604030504040204" pitchFamily="34" charset="0"/>
                <a:ea typeface="Tahoma" panose="020B0604030504040204" pitchFamily="34" charset="0"/>
                <a:cs typeface="Tahoma" panose="020B0604030504040204" pitchFamily="34" charset="0"/>
              </a:rPr>
            </a:br>
            <a:r>
              <a:rPr lang="es-CO" sz="2000" b="1" dirty="0">
                <a:latin typeface="Tahoma" panose="020B0604030504040204" pitchFamily="34" charset="0"/>
                <a:ea typeface="Tahoma" panose="020B0604030504040204" pitchFamily="34" charset="0"/>
                <a:cs typeface="Tahoma" panose="020B0604030504040204" pitchFamily="34" charset="0"/>
              </a:rPr>
              <a:t>“establecer  y  reglamentar  un  régimen  de  sanciones  que  castigue  el  incumplimiento  de  las  disposiciones legales  y  estatutarias,  relacionadas  con  el  ejercicio  de  la  actividad  sindical ”</a:t>
            </a:r>
            <a:br>
              <a:rPr lang="es-ES" sz="2000" b="1" dirty="0">
                <a:latin typeface="Tahoma" panose="020B0604030504040204" pitchFamily="34" charset="0"/>
                <a:ea typeface="Tahoma" panose="020B0604030504040204" pitchFamily="34" charset="0"/>
                <a:cs typeface="Tahoma" panose="020B0604030504040204" pitchFamily="34" charset="0"/>
              </a:rPr>
            </a:br>
            <a:endParaRPr lang="es-ES" sz="3200" dirty="0">
              <a:latin typeface="Tahoma" panose="020B0604030504040204" pitchFamily="34" charset="0"/>
              <a:ea typeface="Tahoma" panose="020B0604030504040204" pitchFamily="34" charset="0"/>
              <a:cs typeface="Tahoma" panose="020B0604030504040204" pitchFamily="34" charset="0"/>
            </a:endParaRPr>
          </a:p>
        </p:txBody>
      </p:sp>
      <p:sp>
        <p:nvSpPr>
          <p:cNvPr id="5" name="CuadroTexto 4"/>
          <p:cNvSpPr txBox="1"/>
          <p:nvPr/>
        </p:nvSpPr>
        <p:spPr>
          <a:xfrm>
            <a:off x="1144786" y="6523027"/>
            <a:ext cx="7755458" cy="400110"/>
          </a:xfrm>
          <a:prstGeom prst="rect">
            <a:avLst/>
          </a:prstGeom>
          <a:noFill/>
        </p:spPr>
        <p:txBody>
          <a:bodyPr wrap="square" rtlCol="0">
            <a:spAutoFit/>
          </a:bodyPr>
          <a:lstStyle/>
          <a:p>
            <a:pPr algn="ctr"/>
            <a:r>
              <a:rPr lang="es-CO" sz="2000" dirty="0">
                <a:solidFill>
                  <a:schemeClr val="bg1"/>
                </a:solidFill>
                <a:latin typeface="Tahoma" panose="020B0604030504040204" pitchFamily="34" charset="0"/>
                <a:ea typeface="Tahoma" panose="020B0604030504040204" pitchFamily="34" charset="0"/>
                <a:cs typeface="Tahoma" panose="020B0604030504040204" pitchFamily="34" charset="0"/>
              </a:rPr>
              <a:t>.REGIMEN DISCIPLINARIO</a:t>
            </a:r>
          </a:p>
        </p:txBody>
      </p:sp>
      <p:pic>
        <p:nvPicPr>
          <p:cNvPr id="6" name="Imagen 5"/>
          <p:cNvPicPr>
            <a:picLocks noChangeAspect="1"/>
          </p:cNvPicPr>
          <p:nvPr/>
        </p:nvPicPr>
        <p:blipFill>
          <a:blip r:embed="rId3"/>
          <a:stretch>
            <a:fillRect/>
          </a:stretch>
        </p:blipFill>
        <p:spPr>
          <a:xfrm>
            <a:off x="263712" y="86518"/>
            <a:ext cx="2898618" cy="978754"/>
          </a:xfrm>
          <a:prstGeom prst="rect">
            <a:avLst/>
          </a:prstGeom>
        </p:spPr>
      </p:pic>
    </p:spTree>
    <p:extLst>
      <p:ext uri="{BB962C8B-B14F-4D97-AF65-F5344CB8AC3E}">
        <p14:creationId xmlns:p14="http://schemas.microsoft.com/office/powerpoint/2010/main" val="1991136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7124"/>
            <a:ext cx="9144000" cy="6988274"/>
          </a:xfrm>
          <a:prstGeom prst="rect">
            <a:avLst/>
          </a:prstGeom>
        </p:spPr>
      </p:pic>
      <p:sp>
        <p:nvSpPr>
          <p:cNvPr id="2" name="Título 1"/>
          <p:cNvSpPr>
            <a:spLocks noGrp="1"/>
          </p:cNvSpPr>
          <p:nvPr>
            <p:ph type="ctrTitle"/>
          </p:nvPr>
        </p:nvSpPr>
        <p:spPr>
          <a:xfrm>
            <a:off x="706056" y="1065272"/>
            <a:ext cx="7990943" cy="5532298"/>
          </a:xfrm>
        </p:spPr>
        <p:txBody>
          <a:bodyPr>
            <a:noAutofit/>
          </a:bodyPr>
          <a:lstStyle/>
          <a:p>
            <a:pPr algn="l"/>
            <a:r>
              <a:rPr lang="es-CO" sz="2000" b="1" dirty="0">
                <a:latin typeface="Tahoma" panose="020B0604030504040204" pitchFamily="34" charset="0"/>
                <a:ea typeface="Tahoma" panose="020B0604030504040204" pitchFamily="34" charset="0"/>
                <a:cs typeface="Tahoma" panose="020B0604030504040204" pitchFamily="34" charset="0"/>
              </a:rPr>
              <a:t>I. DE LAS FALTAS QUE AMERITAN SANCION DISCIPLINARIA.</a:t>
            </a:r>
            <a:br>
              <a:rPr lang="es-CO" sz="2000" dirty="0">
                <a:latin typeface="Tahoma" panose="020B0604030504040204" pitchFamily="34" charset="0"/>
                <a:ea typeface="Tahoma" panose="020B0604030504040204" pitchFamily="34" charset="0"/>
                <a:cs typeface="Tahoma" panose="020B0604030504040204" pitchFamily="34" charset="0"/>
              </a:rPr>
            </a:br>
            <a: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t>ARTICULO 1. Falta disciplinaria.</a:t>
            </a:r>
            <a:br>
              <a:rPr lang="es-CO" sz="1600" dirty="0">
                <a:solidFill>
                  <a:schemeClr val="accent1"/>
                </a:solidFill>
                <a:latin typeface="Tahoma" panose="020B0604030504040204" pitchFamily="34" charset="0"/>
                <a:ea typeface="Tahoma" panose="020B0604030504040204" pitchFamily="34" charset="0"/>
                <a:cs typeface="Tahoma" panose="020B0604030504040204" pitchFamily="34" charset="0"/>
              </a:rPr>
            </a:br>
            <a: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t>ARTICULO 2.  Clasificación de las faltas disciplinarias.</a:t>
            </a:r>
            <a:b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br>
            <a: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t>ARTICULO 3. Faltas Gravísimas.</a:t>
            </a:r>
            <a:b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br>
            <a: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t>ARTICULO 4. Faltas graves.</a:t>
            </a:r>
            <a:b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br>
            <a: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t>ARTÍCULO  5.  De  las  Faltas  Leves.</a:t>
            </a:r>
            <a:b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br>
            <a:br>
              <a:rPr lang="es-CO" sz="1600" b="1" dirty="0">
                <a:solidFill>
                  <a:srgbClr val="FF0000"/>
                </a:solidFill>
                <a:latin typeface="Tahoma" panose="020B0604030504040204" pitchFamily="34" charset="0"/>
                <a:ea typeface="Tahoma" panose="020B0604030504040204" pitchFamily="34" charset="0"/>
                <a:cs typeface="Tahoma" panose="020B0604030504040204" pitchFamily="34" charset="0"/>
              </a:rPr>
            </a:br>
            <a:r>
              <a:rPr lang="es-CO" sz="1600" b="1" dirty="0">
                <a:latin typeface="Tahoma" panose="020B0604030504040204" pitchFamily="34" charset="0"/>
                <a:ea typeface="Tahoma" panose="020B0604030504040204" pitchFamily="34" charset="0"/>
                <a:cs typeface="Tahoma" panose="020B0604030504040204" pitchFamily="34" charset="0"/>
              </a:rPr>
              <a:t>II.  DE  LAS SANCIONES</a:t>
            </a:r>
            <a:br>
              <a:rPr lang="es-CO" sz="1600" b="1" dirty="0">
                <a:solidFill>
                  <a:srgbClr val="FF0000"/>
                </a:solidFill>
                <a:latin typeface="Tahoma" panose="020B0604030504040204" pitchFamily="34" charset="0"/>
                <a:ea typeface="Tahoma" panose="020B0604030504040204" pitchFamily="34" charset="0"/>
                <a:cs typeface="Tahoma" panose="020B0604030504040204" pitchFamily="34" charset="0"/>
              </a:rPr>
            </a:br>
            <a: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t>ARTICULO  6.  Las  Faltas  </a:t>
            </a:r>
            <a:r>
              <a:rPr lang="es-CO" sz="1600" dirty="0">
                <a:solidFill>
                  <a:schemeClr val="accent1"/>
                </a:solidFill>
                <a:latin typeface="Tahoma" panose="020B0604030504040204" pitchFamily="34" charset="0"/>
                <a:ea typeface="Tahoma" panose="020B0604030504040204" pitchFamily="34" charset="0"/>
                <a:cs typeface="Tahoma" panose="020B0604030504040204" pitchFamily="34" charset="0"/>
              </a:rPr>
              <a:t>GRAVISIMAS.</a:t>
            </a:r>
            <a:br>
              <a:rPr lang="es-CO" sz="1600" dirty="0">
                <a:solidFill>
                  <a:schemeClr val="accent1"/>
                </a:solidFill>
                <a:latin typeface="Tahoma" panose="020B0604030504040204" pitchFamily="34" charset="0"/>
                <a:ea typeface="Tahoma" panose="020B0604030504040204" pitchFamily="34" charset="0"/>
                <a:cs typeface="Tahoma" panose="020B0604030504040204" pitchFamily="34" charset="0"/>
              </a:rPr>
            </a:br>
            <a: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t>ARTICULO 7. Las faltas graves.</a:t>
            </a:r>
            <a:b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br>
            <a: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t>ARTICULO 8. Las Faltas leves.</a:t>
            </a:r>
            <a:b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br>
            <a:br>
              <a:rPr lang="es-CO" sz="1600" b="1" dirty="0">
                <a:solidFill>
                  <a:srgbClr val="FF0000"/>
                </a:solidFill>
                <a:latin typeface="Tahoma" panose="020B0604030504040204" pitchFamily="34" charset="0"/>
                <a:ea typeface="Tahoma" panose="020B0604030504040204" pitchFamily="34" charset="0"/>
                <a:cs typeface="Tahoma" panose="020B0604030504040204" pitchFamily="34" charset="0"/>
              </a:rPr>
            </a:br>
            <a:r>
              <a:rPr lang="es-CO" sz="1600" b="1" dirty="0">
                <a:latin typeface="Tahoma" panose="020B0604030504040204" pitchFamily="34" charset="0"/>
                <a:ea typeface="Tahoma" panose="020B0604030504040204" pitchFamily="34" charset="0"/>
                <a:cs typeface="Tahoma" panose="020B0604030504040204" pitchFamily="34" charset="0"/>
              </a:rPr>
              <a:t>III.  PROCEDIMIENTO  A  SEGUIR  PARA  LA  APLICACIÓN  DEL  RÉGIMEN  DISCIPLINARIO CONTENIDO EN ESTA REGLAMENTACION.</a:t>
            </a:r>
            <a:br>
              <a:rPr lang="es-CO" sz="1600" b="1" dirty="0">
                <a:latin typeface="Tahoma" panose="020B0604030504040204" pitchFamily="34" charset="0"/>
                <a:ea typeface="Tahoma" panose="020B0604030504040204" pitchFamily="34" charset="0"/>
                <a:cs typeface="Tahoma" panose="020B0604030504040204" pitchFamily="34" charset="0"/>
              </a:rPr>
            </a:br>
            <a:br>
              <a:rPr lang="es-CO" sz="1600" b="1" dirty="0">
                <a:latin typeface="Tahoma" panose="020B0604030504040204" pitchFamily="34" charset="0"/>
                <a:ea typeface="Tahoma" panose="020B0604030504040204" pitchFamily="34" charset="0"/>
                <a:cs typeface="Tahoma" panose="020B0604030504040204" pitchFamily="34" charset="0"/>
              </a:rPr>
            </a:br>
            <a: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t>ARTICULO 9.  Pliego de cargos sin adelantar investigación.</a:t>
            </a:r>
            <a:b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br>
            <a: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t>ARTICULO 10. Investigación Disciplinaria.</a:t>
            </a:r>
            <a:b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br>
            <a: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t>ARTICULO  11. Desarrollo  de  la  investigación  y  resultados.</a:t>
            </a:r>
            <a:b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br>
            <a: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t>ARTICULO  12.  De  la  formulación  de  cargos.</a:t>
            </a:r>
            <a:b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br>
            <a: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t>ARTICULO 13. Sobre la Resolución Sancionatoria.</a:t>
            </a:r>
            <a:b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br>
            <a: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t>ARTICULO 14. Sobre la suspensión provisional del o los investigados.</a:t>
            </a:r>
            <a:br>
              <a:rPr lang="es-CO" sz="1400" b="1" dirty="0">
                <a:solidFill>
                  <a:schemeClr val="accent1"/>
                </a:solidFill>
                <a:latin typeface="Tahoma" panose="020B0604030504040204" pitchFamily="34" charset="0"/>
                <a:ea typeface="Tahoma" panose="020B0604030504040204" pitchFamily="34" charset="0"/>
                <a:cs typeface="Tahoma" panose="020B0604030504040204" pitchFamily="34" charset="0"/>
              </a:rPr>
            </a:br>
            <a:br>
              <a:rPr lang="es-CO" sz="1600" b="1" dirty="0">
                <a:solidFill>
                  <a:srgbClr val="FF0000"/>
                </a:solidFill>
                <a:latin typeface="Tahoma" panose="020B0604030504040204" pitchFamily="34" charset="0"/>
                <a:ea typeface="Tahoma" panose="020B0604030504040204" pitchFamily="34" charset="0"/>
                <a:cs typeface="Tahoma" panose="020B0604030504040204" pitchFamily="34" charset="0"/>
              </a:rPr>
            </a:br>
            <a:endParaRPr lang="es-ES" sz="2000" dirty="0">
              <a:latin typeface="Tahoma" panose="020B0604030504040204" pitchFamily="34" charset="0"/>
              <a:ea typeface="Tahoma" panose="020B0604030504040204" pitchFamily="34" charset="0"/>
              <a:cs typeface="Tahoma" panose="020B0604030504040204" pitchFamily="34" charset="0"/>
            </a:endParaRPr>
          </a:p>
        </p:txBody>
      </p:sp>
      <p:sp>
        <p:nvSpPr>
          <p:cNvPr id="3" name="Rectángulo 2"/>
          <p:cNvSpPr/>
          <p:nvPr/>
        </p:nvSpPr>
        <p:spPr>
          <a:xfrm>
            <a:off x="3144398" y="350869"/>
            <a:ext cx="3264035" cy="369332"/>
          </a:xfrm>
          <a:prstGeom prst="rect">
            <a:avLst/>
          </a:prstGeom>
        </p:spPr>
        <p:txBody>
          <a:bodyPr wrap="none">
            <a:spAutoFit/>
          </a:bodyPr>
          <a:lstStyle/>
          <a:p>
            <a:r>
              <a:rPr lang="es-ES" b="1" dirty="0">
                <a:latin typeface="Tahoma" panose="020B0604030504040204" pitchFamily="34" charset="0"/>
                <a:ea typeface="Tahoma" panose="020B0604030504040204" pitchFamily="34" charset="0"/>
                <a:cs typeface="Tahoma" panose="020B0604030504040204" pitchFamily="34" charset="0"/>
              </a:rPr>
              <a:t>REGIMEN DISCIPLINARIO</a:t>
            </a:r>
            <a:endParaRPr lang="es-CO" dirty="0"/>
          </a:p>
        </p:txBody>
      </p:sp>
      <p:sp>
        <p:nvSpPr>
          <p:cNvPr id="6" name="CuadroTexto 5"/>
          <p:cNvSpPr txBox="1"/>
          <p:nvPr/>
        </p:nvSpPr>
        <p:spPr>
          <a:xfrm>
            <a:off x="1144786" y="6463979"/>
            <a:ext cx="7755458" cy="400110"/>
          </a:xfrm>
          <a:prstGeom prst="rect">
            <a:avLst/>
          </a:prstGeom>
          <a:noFill/>
        </p:spPr>
        <p:txBody>
          <a:bodyPr wrap="square" rtlCol="0">
            <a:spAutoFit/>
          </a:bodyPr>
          <a:lstStyle/>
          <a:p>
            <a:pPr algn="ctr"/>
            <a:r>
              <a:rPr lang="es-CO" sz="2000" dirty="0">
                <a:solidFill>
                  <a:schemeClr val="bg1"/>
                </a:solidFill>
                <a:latin typeface="Tahoma" panose="020B0604030504040204" pitchFamily="34" charset="0"/>
                <a:ea typeface="Tahoma" panose="020B0604030504040204" pitchFamily="34" charset="0"/>
                <a:cs typeface="Tahoma" panose="020B0604030504040204" pitchFamily="34" charset="0"/>
              </a:rPr>
              <a:t>.REGIMEN DISCIPLINARIO</a:t>
            </a:r>
          </a:p>
        </p:txBody>
      </p:sp>
      <p:pic>
        <p:nvPicPr>
          <p:cNvPr id="7" name="Imagen 6"/>
          <p:cNvPicPr>
            <a:picLocks noChangeAspect="1"/>
          </p:cNvPicPr>
          <p:nvPr/>
        </p:nvPicPr>
        <p:blipFill>
          <a:blip r:embed="rId3"/>
          <a:stretch>
            <a:fillRect/>
          </a:stretch>
        </p:blipFill>
        <p:spPr>
          <a:xfrm>
            <a:off x="0" y="-86017"/>
            <a:ext cx="2898618" cy="978754"/>
          </a:xfrm>
          <a:prstGeom prst="rect">
            <a:avLst/>
          </a:prstGeom>
        </p:spPr>
      </p:pic>
    </p:spTree>
    <p:extLst>
      <p:ext uri="{BB962C8B-B14F-4D97-AF65-F5344CB8AC3E}">
        <p14:creationId xmlns:p14="http://schemas.microsoft.com/office/powerpoint/2010/main" val="40540101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75" y="-153424"/>
            <a:ext cx="9144000" cy="6988274"/>
          </a:xfrm>
          <a:prstGeom prst="rect">
            <a:avLst/>
          </a:prstGeom>
        </p:spPr>
      </p:pic>
      <p:sp>
        <p:nvSpPr>
          <p:cNvPr id="2" name="Título 1"/>
          <p:cNvSpPr>
            <a:spLocks noGrp="1"/>
          </p:cNvSpPr>
          <p:nvPr>
            <p:ph type="ctrTitle"/>
          </p:nvPr>
        </p:nvSpPr>
        <p:spPr>
          <a:xfrm>
            <a:off x="926773" y="1065272"/>
            <a:ext cx="7990943" cy="5532298"/>
          </a:xfrm>
        </p:spPr>
        <p:txBody>
          <a:bodyPr>
            <a:noAutofit/>
          </a:bodyPr>
          <a:lstStyle/>
          <a:p>
            <a:pPr algn="l"/>
            <a:r>
              <a:rPr lang="es-CO" sz="2000" b="1" dirty="0">
                <a:latin typeface="Tahoma" panose="020B0604030504040204" pitchFamily="34" charset="0"/>
                <a:ea typeface="Tahoma" panose="020B0604030504040204" pitchFamily="34" charset="0"/>
                <a:cs typeface="Tahoma" panose="020B0604030504040204" pitchFamily="34" charset="0"/>
              </a:rPr>
              <a:t>IV. NOTIFICACIONES:</a:t>
            </a:r>
            <a:br>
              <a:rPr lang="es-CO" sz="2000" dirty="0">
                <a:latin typeface="Tahoma" panose="020B0604030504040204" pitchFamily="34" charset="0"/>
                <a:ea typeface="Tahoma" panose="020B0604030504040204" pitchFamily="34" charset="0"/>
                <a:cs typeface="Tahoma" panose="020B0604030504040204" pitchFamily="34" charset="0"/>
              </a:rPr>
            </a:br>
            <a:br>
              <a:rPr lang="es-CO" sz="2000" dirty="0">
                <a:latin typeface="Tahoma" panose="020B0604030504040204" pitchFamily="34" charset="0"/>
                <a:ea typeface="Tahoma" panose="020B0604030504040204" pitchFamily="34" charset="0"/>
                <a:cs typeface="Tahoma" panose="020B0604030504040204" pitchFamily="34" charset="0"/>
              </a:rPr>
            </a:br>
            <a: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t>ARTÍCULO 15. De la notificación personal</a:t>
            </a:r>
            <a:br>
              <a:rPr lang="es-CO" sz="1600" dirty="0">
                <a:solidFill>
                  <a:schemeClr val="accent1"/>
                </a:solidFill>
                <a:latin typeface="Tahoma" panose="020B0604030504040204" pitchFamily="34" charset="0"/>
                <a:ea typeface="Tahoma" panose="020B0604030504040204" pitchFamily="34" charset="0"/>
                <a:cs typeface="Tahoma" panose="020B0604030504040204" pitchFamily="34" charset="0"/>
              </a:rPr>
            </a:br>
            <a: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t>ARTICULO 16. Si no fuere posible efectuar la notificación</a:t>
            </a:r>
            <a:b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br>
            <a: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t>ARTÍCULO  17.  La  notificación  vía  correo  certificado  a  su  dirección  de  residencia.</a:t>
            </a:r>
            <a:b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br>
            <a: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t>ARTÍCULO 18. Notificación  por  EDICTO. Durante 3 días en cartelera..</a:t>
            </a:r>
            <a:b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br>
            <a:b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br>
            <a:br>
              <a:rPr lang="es-CO" sz="1600" b="1" dirty="0">
                <a:solidFill>
                  <a:srgbClr val="FF0000"/>
                </a:solidFill>
                <a:latin typeface="Tahoma" panose="020B0604030504040204" pitchFamily="34" charset="0"/>
                <a:ea typeface="Tahoma" panose="020B0604030504040204" pitchFamily="34" charset="0"/>
                <a:cs typeface="Tahoma" panose="020B0604030504040204" pitchFamily="34" charset="0"/>
              </a:rPr>
            </a:br>
            <a:r>
              <a:rPr lang="es-CO" sz="1600" b="1" dirty="0">
                <a:latin typeface="Tahoma" panose="020B0604030504040204" pitchFamily="34" charset="0"/>
                <a:ea typeface="Tahoma" panose="020B0604030504040204" pitchFamily="34" charset="0"/>
                <a:cs typeface="Tahoma" panose="020B0604030504040204" pitchFamily="34" charset="0"/>
              </a:rPr>
              <a:t>V. DE LAS PRUEBAS</a:t>
            </a:r>
            <a:br>
              <a:rPr lang="es-CO" sz="1600" b="1"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t>ARTÍCULO 19. Son medios idóneos de prueba</a:t>
            </a:r>
            <a:r>
              <a:rPr lang="es-CO" sz="1600" dirty="0">
                <a:solidFill>
                  <a:schemeClr val="accent1"/>
                </a:solidFill>
                <a:latin typeface="Tahoma" panose="020B0604030504040204" pitchFamily="34" charset="0"/>
                <a:ea typeface="Tahoma" panose="020B0604030504040204" pitchFamily="34" charset="0"/>
                <a:cs typeface="Tahoma" panose="020B0604030504040204" pitchFamily="34" charset="0"/>
              </a:rPr>
              <a:t>:</a:t>
            </a:r>
            <a:br>
              <a:rPr lang="es-CO" sz="1600" dirty="0">
                <a:solidFill>
                  <a:schemeClr val="accent1"/>
                </a:solidFill>
                <a:latin typeface="Tahoma" panose="020B0604030504040204" pitchFamily="34" charset="0"/>
                <a:ea typeface="Tahoma" panose="020B0604030504040204" pitchFamily="34" charset="0"/>
                <a:cs typeface="Tahoma" panose="020B0604030504040204" pitchFamily="34" charset="0"/>
              </a:rPr>
            </a:br>
            <a: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t>ARTICULO 20.  Acceso del investigado a las pruebas.</a:t>
            </a:r>
            <a:b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br>
            <a:b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br>
            <a: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t>ARTICULO 21°. FALTAS DISCIPLINARIAS AL PROCESO ELECTORAL</a:t>
            </a:r>
            <a:b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br>
            <a: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t>ARTICULO 23. FALTA GRAVISIMA</a:t>
            </a:r>
            <a:b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br>
            <a: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t>ARTICULO 24. SANCIONES:</a:t>
            </a:r>
            <a:b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br>
            <a:br>
              <a:rPr lang="es-CO" sz="1600" b="1" dirty="0">
                <a:solidFill>
                  <a:schemeClr val="accent1"/>
                </a:solidFill>
                <a:latin typeface="Tahoma" panose="020B0604030504040204" pitchFamily="34" charset="0"/>
                <a:ea typeface="Tahoma" panose="020B0604030504040204" pitchFamily="34" charset="0"/>
                <a:cs typeface="Tahoma" panose="020B0604030504040204" pitchFamily="34" charset="0"/>
              </a:rPr>
            </a:br>
            <a:r>
              <a:rPr lang="es-CO" sz="2000" b="1" dirty="0">
                <a:latin typeface="Tahoma" panose="020B0604030504040204" pitchFamily="34" charset="0"/>
                <a:ea typeface="Tahoma" panose="020B0604030504040204" pitchFamily="34" charset="0"/>
                <a:cs typeface="Tahoma" panose="020B0604030504040204" pitchFamily="34" charset="0"/>
              </a:rPr>
              <a:t>VI. INTEGRACION NORMATIVA:</a:t>
            </a:r>
            <a:br>
              <a:rPr lang="es-CO" sz="2000" b="1" dirty="0">
                <a:latin typeface="Tahoma" panose="020B0604030504040204" pitchFamily="34" charset="0"/>
                <a:ea typeface="Tahoma" panose="020B0604030504040204" pitchFamily="34" charset="0"/>
                <a:cs typeface="Tahoma" panose="020B0604030504040204" pitchFamily="34" charset="0"/>
              </a:rPr>
            </a:br>
            <a:r>
              <a:rPr lang="es-CO" sz="2000" b="1" dirty="0">
                <a:solidFill>
                  <a:schemeClr val="accent1"/>
                </a:solidFill>
                <a:latin typeface="Tahoma" panose="020B0604030504040204" pitchFamily="34" charset="0"/>
                <a:ea typeface="Tahoma" panose="020B0604030504040204" pitchFamily="34" charset="0"/>
                <a:cs typeface="Tahoma" panose="020B0604030504040204" pitchFamily="34" charset="0"/>
              </a:rPr>
              <a:t>ARTÍCULO 25. P</a:t>
            </a:r>
            <a:r>
              <a:rPr lang="es-CO" sz="2000" dirty="0">
                <a:solidFill>
                  <a:schemeClr val="accent1"/>
                </a:solidFill>
                <a:latin typeface="Tahoma" panose="020B0604030504040204" pitchFamily="34" charset="0"/>
                <a:ea typeface="Tahoma" panose="020B0604030504040204" pitchFamily="34" charset="0"/>
                <a:cs typeface="Tahoma" panose="020B0604030504040204" pitchFamily="34" charset="0"/>
              </a:rPr>
              <a:t>revalecerán  los principios rectores establecidos en la normatividad vigente </a:t>
            </a:r>
            <a:br>
              <a:rPr lang="es-CO" sz="2000" b="1" dirty="0">
                <a:solidFill>
                  <a:schemeClr val="accent1"/>
                </a:solidFill>
                <a:latin typeface="Tahoma" panose="020B0604030504040204" pitchFamily="34" charset="0"/>
                <a:ea typeface="Tahoma" panose="020B0604030504040204" pitchFamily="34" charset="0"/>
                <a:cs typeface="Tahoma" panose="020B0604030504040204" pitchFamily="34" charset="0"/>
              </a:rPr>
            </a:br>
            <a:endParaRPr lang="es-ES" sz="2000" dirty="0">
              <a:solidFill>
                <a:schemeClr val="accent1"/>
              </a:solidFill>
              <a:latin typeface="Tahoma" panose="020B0604030504040204" pitchFamily="34" charset="0"/>
              <a:ea typeface="Tahoma" panose="020B0604030504040204" pitchFamily="34" charset="0"/>
              <a:cs typeface="Tahoma" panose="020B0604030504040204" pitchFamily="34" charset="0"/>
            </a:endParaRPr>
          </a:p>
        </p:txBody>
      </p:sp>
      <p:sp>
        <p:nvSpPr>
          <p:cNvPr id="3" name="Rectángulo 2"/>
          <p:cNvSpPr/>
          <p:nvPr/>
        </p:nvSpPr>
        <p:spPr>
          <a:xfrm>
            <a:off x="3069509" y="303572"/>
            <a:ext cx="3264035" cy="369332"/>
          </a:xfrm>
          <a:prstGeom prst="rect">
            <a:avLst/>
          </a:prstGeom>
        </p:spPr>
        <p:txBody>
          <a:bodyPr wrap="none">
            <a:spAutoFit/>
          </a:bodyPr>
          <a:lstStyle/>
          <a:p>
            <a:r>
              <a:rPr lang="es-ES" b="1" dirty="0">
                <a:latin typeface="Tahoma" panose="020B0604030504040204" pitchFamily="34" charset="0"/>
                <a:ea typeface="Tahoma" panose="020B0604030504040204" pitchFamily="34" charset="0"/>
                <a:cs typeface="Tahoma" panose="020B0604030504040204" pitchFamily="34" charset="0"/>
              </a:rPr>
              <a:t>REGIMEN DISCIPLINARIO</a:t>
            </a:r>
            <a:endParaRPr lang="es-CO" dirty="0"/>
          </a:p>
        </p:txBody>
      </p:sp>
      <p:sp>
        <p:nvSpPr>
          <p:cNvPr id="6" name="CuadroTexto 5"/>
          <p:cNvSpPr txBox="1"/>
          <p:nvPr/>
        </p:nvSpPr>
        <p:spPr>
          <a:xfrm>
            <a:off x="1162258" y="6366809"/>
            <a:ext cx="7755458" cy="400110"/>
          </a:xfrm>
          <a:prstGeom prst="rect">
            <a:avLst/>
          </a:prstGeom>
          <a:noFill/>
        </p:spPr>
        <p:txBody>
          <a:bodyPr wrap="square" rtlCol="0">
            <a:spAutoFit/>
          </a:bodyPr>
          <a:lstStyle/>
          <a:p>
            <a:pPr algn="ctr"/>
            <a:r>
              <a:rPr lang="es-CO" sz="2000" dirty="0">
                <a:solidFill>
                  <a:schemeClr val="bg1"/>
                </a:solidFill>
                <a:latin typeface="Tahoma" panose="020B0604030504040204" pitchFamily="34" charset="0"/>
                <a:ea typeface="Tahoma" panose="020B0604030504040204" pitchFamily="34" charset="0"/>
                <a:cs typeface="Tahoma" panose="020B0604030504040204" pitchFamily="34" charset="0"/>
              </a:rPr>
              <a:t>.REGIMEN DISCIPLINARIO</a:t>
            </a:r>
          </a:p>
        </p:txBody>
      </p:sp>
      <p:pic>
        <p:nvPicPr>
          <p:cNvPr id="7" name="Imagen 6"/>
          <p:cNvPicPr>
            <a:picLocks noChangeAspect="1"/>
          </p:cNvPicPr>
          <p:nvPr/>
        </p:nvPicPr>
        <p:blipFill>
          <a:blip r:embed="rId3"/>
          <a:stretch>
            <a:fillRect/>
          </a:stretch>
        </p:blipFill>
        <p:spPr>
          <a:xfrm>
            <a:off x="0" y="-153424"/>
            <a:ext cx="2898618" cy="978754"/>
          </a:xfrm>
          <a:prstGeom prst="rect">
            <a:avLst/>
          </a:prstGeom>
        </p:spPr>
      </p:pic>
    </p:spTree>
    <p:extLst>
      <p:ext uri="{BB962C8B-B14F-4D97-AF65-F5344CB8AC3E}">
        <p14:creationId xmlns:p14="http://schemas.microsoft.com/office/powerpoint/2010/main" val="15341045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0274"/>
            <a:ext cx="9144000" cy="6988274"/>
          </a:xfrm>
          <a:prstGeom prst="rect">
            <a:avLst/>
          </a:prstGeom>
        </p:spPr>
      </p:pic>
      <p:sp>
        <p:nvSpPr>
          <p:cNvPr id="2" name="Título 1"/>
          <p:cNvSpPr>
            <a:spLocks noGrp="1"/>
          </p:cNvSpPr>
          <p:nvPr>
            <p:ph type="ctrTitle"/>
          </p:nvPr>
        </p:nvSpPr>
        <p:spPr>
          <a:xfrm>
            <a:off x="706056" y="1065272"/>
            <a:ext cx="7990943" cy="5532298"/>
          </a:xfrm>
        </p:spPr>
        <p:txBody>
          <a:bodyPr>
            <a:noAutofit/>
          </a:bodyPr>
          <a:lstStyle/>
          <a:p>
            <a:pPr algn="just"/>
            <a:r>
              <a:rPr lang="es-CO" sz="2000" b="1" dirty="0">
                <a:latin typeface="Tahoma" panose="020B0604030504040204" pitchFamily="34" charset="0"/>
                <a:ea typeface="Tahoma" panose="020B0604030504040204" pitchFamily="34" charset="0"/>
                <a:cs typeface="Tahoma" panose="020B0604030504040204" pitchFamily="34" charset="0"/>
              </a:rPr>
              <a:t>I. DE LAS FALTAS QUE AMERITAN SANCION DISCIPLINARIA.</a:t>
            </a:r>
            <a:br>
              <a:rPr lang="es-CO" sz="2000" dirty="0">
                <a:latin typeface="Tahoma" panose="020B0604030504040204" pitchFamily="34" charset="0"/>
                <a:ea typeface="Tahoma" panose="020B0604030504040204" pitchFamily="34" charset="0"/>
                <a:cs typeface="Tahoma" panose="020B0604030504040204" pitchFamily="34" charset="0"/>
              </a:rPr>
            </a:br>
            <a:br>
              <a:rPr lang="es-CO" sz="2000" dirty="0">
                <a:latin typeface="Tahoma" panose="020B0604030504040204" pitchFamily="34" charset="0"/>
                <a:ea typeface="Tahoma" panose="020B0604030504040204" pitchFamily="34" charset="0"/>
                <a:cs typeface="Tahoma" panose="020B0604030504040204" pitchFamily="34" charset="0"/>
              </a:rPr>
            </a:br>
            <a:r>
              <a:rPr lang="es-CO" sz="2000" b="1" dirty="0">
                <a:solidFill>
                  <a:srgbClr val="FF0000"/>
                </a:solidFill>
                <a:latin typeface="Tahoma" panose="020B0604030504040204" pitchFamily="34" charset="0"/>
                <a:ea typeface="Tahoma" panose="020B0604030504040204" pitchFamily="34" charset="0"/>
                <a:cs typeface="Tahoma" panose="020B0604030504040204" pitchFamily="34" charset="0"/>
              </a:rPr>
              <a:t>ARTICULO 1. Falta disciplinaria</a:t>
            </a:r>
            <a:r>
              <a:rPr lang="es-CO" sz="2000" dirty="0">
                <a:latin typeface="Tahoma" panose="020B0604030504040204" pitchFamily="34" charset="0"/>
                <a:ea typeface="Tahoma" panose="020B0604030504040204" pitchFamily="34" charset="0"/>
                <a:cs typeface="Tahoma" panose="020B0604030504040204" pitchFamily="34" charset="0"/>
              </a:rPr>
              <a:t>:  Violaciones  de  los  Estatutos   			de 	SINDESENA (deberes, obligaciones y prohibiciones).</a:t>
            </a:r>
            <a:br>
              <a:rPr lang="es-CO" sz="2000" dirty="0">
                <a:latin typeface="Tahoma" panose="020B0604030504040204" pitchFamily="34" charset="0"/>
                <a:ea typeface="Tahoma" panose="020B0604030504040204" pitchFamily="34" charset="0"/>
                <a:cs typeface="Tahoma" panose="020B0604030504040204" pitchFamily="34" charset="0"/>
              </a:rPr>
            </a:br>
            <a:br>
              <a:rPr lang="es-CO" sz="2000" dirty="0">
                <a:latin typeface="Tahoma" panose="020B0604030504040204" pitchFamily="34" charset="0"/>
                <a:ea typeface="Tahoma" panose="020B0604030504040204" pitchFamily="34" charset="0"/>
                <a:cs typeface="Tahoma" panose="020B0604030504040204" pitchFamily="34" charset="0"/>
              </a:rPr>
            </a:br>
            <a:r>
              <a:rPr lang="es-CO" sz="2000" b="1" dirty="0">
                <a:solidFill>
                  <a:srgbClr val="FF0000"/>
                </a:solidFill>
                <a:latin typeface="Tahoma" panose="020B0604030504040204" pitchFamily="34" charset="0"/>
                <a:ea typeface="Tahoma" panose="020B0604030504040204" pitchFamily="34" charset="0"/>
                <a:cs typeface="Tahoma" panose="020B0604030504040204" pitchFamily="34" charset="0"/>
              </a:rPr>
              <a:t>ARTICULO 2.  Clasificación de las faltas disciplinarias</a:t>
            </a:r>
            <a:r>
              <a:rPr lang="es-CO" sz="2000" dirty="0">
                <a:latin typeface="Tahoma" panose="020B0604030504040204" pitchFamily="34" charset="0"/>
                <a:ea typeface="Tahoma" panose="020B0604030504040204" pitchFamily="34" charset="0"/>
                <a:cs typeface="Tahoma" panose="020B0604030504040204" pitchFamily="34" charset="0"/>
              </a:rPr>
              <a:t>: LEVES, 										GRAVES  y 	GRAVISIMAS.</a:t>
            </a:r>
            <a:br>
              <a:rPr lang="es-CO" sz="2000" dirty="0">
                <a:latin typeface="Tahoma" panose="020B0604030504040204" pitchFamily="34" charset="0"/>
                <a:ea typeface="Tahoma" panose="020B0604030504040204" pitchFamily="34" charset="0"/>
                <a:cs typeface="Tahoma" panose="020B0604030504040204" pitchFamily="34" charset="0"/>
              </a:rPr>
            </a:br>
            <a:br>
              <a:rPr lang="es-CO" sz="2000" dirty="0">
                <a:latin typeface="Tahoma" panose="020B0604030504040204" pitchFamily="34" charset="0"/>
                <a:ea typeface="Tahoma" panose="020B0604030504040204" pitchFamily="34" charset="0"/>
                <a:cs typeface="Tahoma" panose="020B0604030504040204" pitchFamily="34" charset="0"/>
              </a:rPr>
            </a:br>
            <a:r>
              <a:rPr lang="es-CO" sz="2000" dirty="0">
                <a:solidFill>
                  <a:schemeClr val="accent4">
                    <a:lumMod val="75000"/>
                  </a:schemeClr>
                </a:solidFill>
                <a:latin typeface="Tahoma" panose="020B0604030504040204" pitchFamily="34" charset="0"/>
                <a:ea typeface="Tahoma" panose="020B0604030504040204" pitchFamily="34" charset="0"/>
                <a:cs typeface="Tahoma" panose="020B0604030504040204" pitchFamily="34" charset="0"/>
              </a:rPr>
              <a:t>Las Faltas GRAVISIMAS</a:t>
            </a:r>
            <a:r>
              <a:rPr lang="es-CO" sz="2000" dirty="0">
                <a:latin typeface="Tahoma" panose="020B0604030504040204" pitchFamily="34" charset="0"/>
                <a:ea typeface="Tahoma" panose="020B0604030504040204" pitchFamily="34" charset="0"/>
                <a:cs typeface="Tahoma" panose="020B0604030504040204" pitchFamily="34" charset="0"/>
              </a:rPr>
              <a:t>, expulsión del infractor o infractores.</a:t>
            </a:r>
            <a:br>
              <a:rPr lang="es-CO" sz="2000" dirty="0">
                <a:latin typeface="Tahoma" panose="020B0604030504040204" pitchFamily="34" charset="0"/>
                <a:ea typeface="Tahoma" panose="020B0604030504040204" pitchFamily="34" charset="0"/>
                <a:cs typeface="Tahoma" panose="020B0604030504040204" pitchFamily="34" charset="0"/>
              </a:rPr>
            </a:br>
            <a:br>
              <a:rPr lang="es-CO" sz="2000" dirty="0">
                <a:latin typeface="Tahoma" panose="020B0604030504040204" pitchFamily="34" charset="0"/>
                <a:ea typeface="Tahoma" panose="020B0604030504040204" pitchFamily="34" charset="0"/>
                <a:cs typeface="Tahoma" panose="020B0604030504040204" pitchFamily="34" charset="0"/>
              </a:rPr>
            </a:br>
            <a:r>
              <a:rPr lang="es-CO" sz="2000" dirty="0">
                <a:solidFill>
                  <a:schemeClr val="accent4">
                    <a:lumMod val="75000"/>
                  </a:schemeClr>
                </a:solidFill>
                <a:latin typeface="Tahoma" panose="020B0604030504040204" pitchFamily="34" charset="0"/>
                <a:ea typeface="Tahoma" panose="020B0604030504040204" pitchFamily="34" charset="0"/>
                <a:cs typeface="Tahoma" panose="020B0604030504040204" pitchFamily="34" charset="0"/>
              </a:rPr>
              <a:t>Las  Faltas  GRAVES</a:t>
            </a:r>
            <a:r>
              <a:rPr lang="es-CO" sz="2000" dirty="0">
                <a:latin typeface="Tahoma" panose="020B0604030504040204" pitchFamily="34" charset="0"/>
                <a:ea typeface="Tahoma" panose="020B0604030504040204" pitchFamily="34" charset="0"/>
                <a:cs typeface="Tahoma" panose="020B0604030504040204" pitchFamily="34" charset="0"/>
              </a:rPr>
              <a:t>, pérdida  de  la  dignidad  o  cargo  que  se    											desempeña, multas.</a:t>
            </a:r>
            <a:br>
              <a:rPr lang="es-CO" sz="2000" dirty="0">
                <a:latin typeface="Tahoma" panose="020B0604030504040204" pitchFamily="34" charset="0"/>
                <a:ea typeface="Tahoma" panose="020B0604030504040204" pitchFamily="34" charset="0"/>
                <a:cs typeface="Tahoma" panose="020B0604030504040204" pitchFamily="34" charset="0"/>
              </a:rPr>
            </a:br>
            <a:br>
              <a:rPr lang="es-CO" sz="2000" dirty="0">
                <a:latin typeface="Tahoma" panose="020B0604030504040204" pitchFamily="34" charset="0"/>
                <a:ea typeface="Tahoma" panose="020B0604030504040204" pitchFamily="34" charset="0"/>
                <a:cs typeface="Tahoma" panose="020B0604030504040204" pitchFamily="34" charset="0"/>
              </a:rPr>
            </a:br>
            <a:r>
              <a:rPr lang="es-CO" sz="2000" dirty="0">
                <a:solidFill>
                  <a:schemeClr val="accent4">
                    <a:lumMod val="75000"/>
                  </a:schemeClr>
                </a:solidFill>
                <a:latin typeface="Tahoma" panose="020B0604030504040204" pitchFamily="34" charset="0"/>
                <a:ea typeface="Tahoma" panose="020B0604030504040204" pitchFamily="34" charset="0"/>
                <a:cs typeface="Tahoma" panose="020B0604030504040204" pitchFamily="34" charset="0"/>
              </a:rPr>
              <a:t>Las Faltas LEVES </a:t>
            </a:r>
            <a:r>
              <a:rPr lang="es-CO" sz="2000" dirty="0">
                <a:latin typeface="Tahoma" panose="020B0604030504040204" pitchFamily="34" charset="0"/>
                <a:ea typeface="Tahoma" panose="020B0604030504040204" pitchFamily="34" charset="0"/>
                <a:cs typeface="Tahoma" panose="020B0604030504040204" pitchFamily="34" charset="0"/>
              </a:rPr>
              <a:t>dan lugar a amonestación o llamado de atención.</a:t>
            </a:r>
            <a:br>
              <a:rPr lang="es-CO" sz="2000" dirty="0">
                <a:latin typeface="Tahoma" panose="020B0604030504040204" pitchFamily="34" charset="0"/>
                <a:ea typeface="Tahoma" panose="020B0604030504040204" pitchFamily="34" charset="0"/>
                <a:cs typeface="Tahoma" panose="020B0604030504040204" pitchFamily="34" charset="0"/>
              </a:rPr>
            </a:br>
            <a:br>
              <a:rPr lang="es-CO" sz="2000" dirty="0">
                <a:latin typeface="Tahoma" panose="020B0604030504040204" pitchFamily="34" charset="0"/>
                <a:ea typeface="Tahoma" panose="020B0604030504040204" pitchFamily="34" charset="0"/>
                <a:cs typeface="Tahoma" panose="020B0604030504040204" pitchFamily="34" charset="0"/>
              </a:rPr>
            </a:br>
            <a:endParaRPr lang="es-ES" sz="2000" dirty="0">
              <a:latin typeface="Tahoma" panose="020B0604030504040204" pitchFamily="34" charset="0"/>
              <a:ea typeface="Tahoma" panose="020B0604030504040204" pitchFamily="34" charset="0"/>
              <a:cs typeface="Tahoma" panose="020B0604030504040204" pitchFamily="34" charset="0"/>
            </a:endParaRPr>
          </a:p>
        </p:txBody>
      </p:sp>
      <p:sp>
        <p:nvSpPr>
          <p:cNvPr id="8" name="CuadroTexto 7"/>
          <p:cNvSpPr txBox="1"/>
          <p:nvPr/>
        </p:nvSpPr>
        <p:spPr>
          <a:xfrm>
            <a:off x="1165042" y="6397515"/>
            <a:ext cx="7755458" cy="400110"/>
          </a:xfrm>
          <a:prstGeom prst="rect">
            <a:avLst/>
          </a:prstGeom>
          <a:noFill/>
        </p:spPr>
        <p:txBody>
          <a:bodyPr wrap="square" rtlCol="0">
            <a:spAutoFit/>
          </a:bodyPr>
          <a:lstStyle/>
          <a:p>
            <a:pPr algn="ctr"/>
            <a:r>
              <a:rPr lang="es-CO" sz="2000" dirty="0">
                <a:solidFill>
                  <a:schemeClr val="bg1"/>
                </a:solidFill>
                <a:latin typeface="Tahoma" panose="020B0604030504040204" pitchFamily="34" charset="0"/>
                <a:ea typeface="Tahoma" panose="020B0604030504040204" pitchFamily="34" charset="0"/>
                <a:cs typeface="Tahoma" panose="020B0604030504040204" pitchFamily="34" charset="0"/>
              </a:rPr>
              <a:t>.REGIMEN DISCIPLINARIO</a:t>
            </a:r>
          </a:p>
        </p:txBody>
      </p:sp>
      <p:pic>
        <p:nvPicPr>
          <p:cNvPr id="5" name="Imagen 4"/>
          <p:cNvPicPr>
            <a:picLocks noChangeAspect="1"/>
          </p:cNvPicPr>
          <p:nvPr/>
        </p:nvPicPr>
        <p:blipFill>
          <a:blip r:embed="rId3"/>
          <a:stretch>
            <a:fillRect/>
          </a:stretch>
        </p:blipFill>
        <p:spPr>
          <a:xfrm>
            <a:off x="0" y="-173912"/>
            <a:ext cx="2898618" cy="978754"/>
          </a:xfrm>
          <a:prstGeom prst="rect">
            <a:avLst/>
          </a:prstGeom>
        </p:spPr>
      </p:pic>
    </p:spTree>
    <p:extLst>
      <p:ext uri="{BB962C8B-B14F-4D97-AF65-F5344CB8AC3E}">
        <p14:creationId xmlns:p14="http://schemas.microsoft.com/office/powerpoint/2010/main" val="28768201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0274"/>
            <a:ext cx="9144000" cy="6988274"/>
          </a:xfrm>
          <a:prstGeom prst="rect">
            <a:avLst/>
          </a:prstGeom>
        </p:spPr>
      </p:pic>
      <p:sp>
        <p:nvSpPr>
          <p:cNvPr id="2" name="Título 1"/>
          <p:cNvSpPr>
            <a:spLocks noGrp="1"/>
          </p:cNvSpPr>
          <p:nvPr>
            <p:ph type="ctrTitle"/>
          </p:nvPr>
        </p:nvSpPr>
        <p:spPr>
          <a:xfrm>
            <a:off x="808074" y="943145"/>
            <a:ext cx="8176438" cy="5532298"/>
          </a:xfrm>
        </p:spPr>
        <p:txBody>
          <a:bodyPr>
            <a:noAutofit/>
          </a:bodyPr>
          <a:lstStyle/>
          <a:p>
            <a:pPr algn="l"/>
            <a:br>
              <a:rPr lang="es-CO" sz="1800" b="1" dirty="0">
                <a:latin typeface="Tahoma" panose="020B0604030504040204" pitchFamily="34" charset="0"/>
                <a:ea typeface="Tahoma" panose="020B0604030504040204" pitchFamily="34" charset="0"/>
                <a:cs typeface="Tahoma" panose="020B0604030504040204" pitchFamily="34" charset="0"/>
              </a:rPr>
            </a:br>
            <a:br>
              <a:rPr lang="es-CO" sz="1800" b="1" dirty="0">
                <a:latin typeface="Tahoma" panose="020B0604030504040204" pitchFamily="34" charset="0"/>
                <a:ea typeface="Tahoma" panose="020B0604030504040204" pitchFamily="34" charset="0"/>
                <a:cs typeface="Tahoma" panose="020B0604030504040204" pitchFamily="34" charset="0"/>
              </a:rPr>
            </a:br>
            <a:r>
              <a:rPr lang="es-CO" sz="1800" b="1" dirty="0">
                <a:latin typeface="Tahoma" panose="020B0604030504040204" pitchFamily="34" charset="0"/>
                <a:ea typeface="Tahoma" panose="020B0604030504040204" pitchFamily="34" charset="0"/>
                <a:cs typeface="Tahoma" panose="020B0604030504040204" pitchFamily="34" charset="0"/>
              </a:rPr>
              <a:t>I. DE LAS FALTAS QUE AMERITAN SANCION DISCIPLINARIA</a:t>
            </a:r>
            <a:r>
              <a:rPr lang="es-CO" sz="2000" b="1" dirty="0">
                <a:latin typeface="Tahoma" panose="020B0604030504040204" pitchFamily="34" charset="0"/>
                <a:ea typeface="Tahoma" panose="020B0604030504040204" pitchFamily="34" charset="0"/>
                <a:cs typeface="Tahoma" panose="020B0604030504040204" pitchFamily="34" charset="0"/>
              </a:rPr>
              <a:t>.</a:t>
            </a:r>
            <a:br>
              <a:rPr lang="es-CO" sz="2000" dirty="0">
                <a:latin typeface="Tahoma" panose="020B0604030504040204" pitchFamily="34" charset="0"/>
                <a:ea typeface="Tahoma" panose="020B0604030504040204" pitchFamily="34" charset="0"/>
                <a:cs typeface="Tahoma" panose="020B0604030504040204" pitchFamily="34" charset="0"/>
              </a:rPr>
            </a:br>
            <a:br>
              <a:rPr lang="es-CO" sz="2000" dirty="0">
                <a:latin typeface="Tahoma" panose="020B0604030504040204" pitchFamily="34" charset="0"/>
                <a:ea typeface="Tahoma" panose="020B0604030504040204" pitchFamily="34" charset="0"/>
                <a:cs typeface="Tahoma" panose="020B0604030504040204" pitchFamily="34" charset="0"/>
              </a:rPr>
            </a:br>
            <a:r>
              <a:rPr lang="es-CO" sz="2000" b="1" dirty="0">
                <a:solidFill>
                  <a:srgbClr val="FF0000"/>
                </a:solidFill>
                <a:latin typeface="Tahoma" panose="020B0604030504040204" pitchFamily="34" charset="0"/>
                <a:ea typeface="Tahoma" panose="020B0604030504040204" pitchFamily="34" charset="0"/>
                <a:cs typeface="Tahoma" panose="020B0604030504040204" pitchFamily="34" charset="0"/>
              </a:rPr>
              <a:t>ARTICULO 3. Faltas Gravísimas</a:t>
            </a:r>
            <a:r>
              <a:rPr lang="es-CO" sz="2000" dirty="0">
                <a:latin typeface="Tahoma" panose="020B0604030504040204" pitchFamily="34" charset="0"/>
                <a:ea typeface="Tahoma" panose="020B0604030504040204" pitchFamily="34" charset="0"/>
                <a:cs typeface="Tahoma" panose="020B0604030504040204" pitchFamily="34" charset="0"/>
              </a:rPr>
              <a:t>: </a:t>
            </a:r>
            <a:br>
              <a:rPr lang="es-CO" sz="20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3.1.  Repetición más de 3 veces de faltas leves en periodo de un año.</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3.2. Repetición de dos veces,  faltas graves  en un periodo de un año.</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3.3.  El  fraude  de  los  fondos  del  sindicato.  </a:t>
            </a: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  Negarse  a  pagar  en  tiempo  prudencial  </a:t>
            </a: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  Dar  destinos diferentes a  los  dineros, negarse  a  rendir  cuentas.</a:t>
            </a: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  Sacar provecho, para sí  mismo o para un tercero.</a:t>
            </a: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  Apropiarse de bienes muebles pertenecientes a la organización. </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3.4.  Proferir  ofensas  verbales. </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3.5.  La  embriaguez  consuetudinaria  y  la  toxicomanía. </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3.6.  Prohijar  el  desconocimiento  de  las  directivas  sindicales.</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3.7.  Haber  presentado  documentación  falsa  o  adulterada.</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3.8.  Incurrir  en  falsedades  en  los  documentos.</a:t>
            </a:r>
            <a:br>
              <a:rPr lang="es-CO" sz="2000" dirty="0">
                <a:latin typeface="Tahoma" panose="020B0604030504040204" pitchFamily="34" charset="0"/>
                <a:ea typeface="Tahoma" panose="020B0604030504040204" pitchFamily="34" charset="0"/>
                <a:cs typeface="Tahoma" panose="020B0604030504040204" pitchFamily="34" charset="0"/>
              </a:rPr>
            </a:br>
            <a:br>
              <a:rPr lang="es-CO" sz="2000" dirty="0">
                <a:latin typeface="Tahoma" panose="020B0604030504040204" pitchFamily="34" charset="0"/>
                <a:ea typeface="Tahoma" panose="020B0604030504040204" pitchFamily="34" charset="0"/>
                <a:cs typeface="Tahoma" panose="020B0604030504040204" pitchFamily="34" charset="0"/>
              </a:rPr>
            </a:br>
            <a:endParaRPr lang="es-ES" sz="2000" dirty="0">
              <a:latin typeface="Tahoma" panose="020B0604030504040204" pitchFamily="34" charset="0"/>
              <a:ea typeface="Tahoma" panose="020B0604030504040204" pitchFamily="34" charset="0"/>
              <a:cs typeface="Tahoma" panose="020B0604030504040204" pitchFamily="34" charset="0"/>
            </a:endParaRPr>
          </a:p>
        </p:txBody>
      </p:sp>
      <p:sp>
        <p:nvSpPr>
          <p:cNvPr id="8" name="CuadroTexto 7"/>
          <p:cNvSpPr txBox="1"/>
          <p:nvPr/>
        </p:nvSpPr>
        <p:spPr>
          <a:xfrm>
            <a:off x="1144786" y="6457890"/>
            <a:ext cx="7755458" cy="400110"/>
          </a:xfrm>
          <a:prstGeom prst="rect">
            <a:avLst/>
          </a:prstGeom>
          <a:noFill/>
        </p:spPr>
        <p:txBody>
          <a:bodyPr wrap="square" rtlCol="0">
            <a:spAutoFit/>
          </a:bodyPr>
          <a:lstStyle/>
          <a:p>
            <a:pPr algn="ctr"/>
            <a:r>
              <a:rPr lang="es-CO" sz="2000" dirty="0">
                <a:solidFill>
                  <a:schemeClr val="bg1"/>
                </a:solidFill>
                <a:latin typeface="Tahoma" panose="020B0604030504040204" pitchFamily="34" charset="0"/>
                <a:ea typeface="Tahoma" panose="020B0604030504040204" pitchFamily="34" charset="0"/>
                <a:cs typeface="Tahoma" panose="020B0604030504040204" pitchFamily="34" charset="0"/>
              </a:rPr>
              <a:t>.REGIMEN DISCIPLINARIO</a:t>
            </a:r>
          </a:p>
        </p:txBody>
      </p:sp>
      <p:pic>
        <p:nvPicPr>
          <p:cNvPr id="5" name="Imagen 4"/>
          <p:cNvPicPr>
            <a:picLocks noChangeAspect="1"/>
          </p:cNvPicPr>
          <p:nvPr/>
        </p:nvPicPr>
        <p:blipFill>
          <a:blip r:embed="rId3"/>
          <a:stretch>
            <a:fillRect/>
          </a:stretch>
        </p:blipFill>
        <p:spPr>
          <a:xfrm>
            <a:off x="0" y="-130274"/>
            <a:ext cx="2898618" cy="978754"/>
          </a:xfrm>
          <a:prstGeom prst="rect">
            <a:avLst/>
          </a:prstGeom>
        </p:spPr>
      </p:pic>
    </p:spTree>
    <p:extLst>
      <p:ext uri="{BB962C8B-B14F-4D97-AF65-F5344CB8AC3E}">
        <p14:creationId xmlns:p14="http://schemas.microsoft.com/office/powerpoint/2010/main" val="25309073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0274"/>
            <a:ext cx="9144000" cy="6988274"/>
          </a:xfrm>
          <a:prstGeom prst="rect">
            <a:avLst/>
          </a:prstGeom>
        </p:spPr>
      </p:pic>
      <p:sp>
        <p:nvSpPr>
          <p:cNvPr id="2" name="Título 1"/>
          <p:cNvSpPr>
            <a:spLocks noGrp="1"/>
          </p:cNvSpPr>
          <p:nvPr>
            <p:ph type="ctrTitle"/>
          </p:nvPr>
        </p:nvSpPr>
        <p:spPr>
          <a:xfrm>
            <a:off x="808074" y="943145"/>
            <a:ext cx="8176438" cy="5532298"/>
          </a:xfrm>
        </p:spPr>
        <p:txBody>
          <a:bodyPr>
            <a:noAutofit/>
          </a:bodyPr>
          <a:lstStyle/>
          <a:p>
            <a:pPr algn="l"/>
            <a:br>
              <a:rPr lang="es-CO" sz="1800" b="1" dirty="0">
                <a:latin typeface="Tahoma" panose="020B0604030504040204" pitchFamily="34" charset="0"/>
                <a:ea typeface="Tahoma" panose="020B0604030504040204" pitchFamily="34" charset="0"/>
                <a:cs typeface="Tahoma" panose="020B0604030504040204" pitchFamily="34" charset="0"/>
              </a:rPr>
            </a:br>
            <a:br>
              <a:rPr lang="es-CO" sz="1800" b="1" dirty="0">
                <a:latin typeface="Tahoma" panose="020B0604030504040204" pitchFamily="34" charset="0"/>
                <a:ea typeface="Tahoma" panose="020B0604030504040204" pitchFamily="34" charset="0"/>
                <a:cs typeface="Tahoma" panose="020B0604030504040204" pitchFamily="34" charset="0"/>
              </a:rPr>
            </a:br>
            <a:r>
              <a:rPr lang="es-CO" sz="1800" b="1" dirty="0">
                <a:latin typeface="Tahoma" panose="020B0604030504040204" pitchFamily="34" charset="0"/>
                <a:ea typeface="Tahoma" panose="020B0604030504040204" pitchFamily="34" charset="0"/>
                <a:cs typeface="Tahoma" panose="020B0604030504040204" pitchFamily="34" charset="0"/>
              </a:rPr>
              <a:t>I. DE LAS FALTAS QUE AMERITAN SANCION DISCIPLINARIA</a:t>
            </a:r>
            <a:r>
              <a:rPr lang="es-CO" sz="2000" b="1" dirty="0">
                <a:latin typeface="Tahoma" panose="020B0604030504040204" pitchFamily="34" charset="0"/>
                <a:ea typeface="Tahoma" panose="020B0604030504040204" pitchFamily="34" charset="0"/>
                <a:cs typeface="Tahoma" panose="020B0604030504040204" pitchFamily="34" charset="0"/>
              </a:rPr>
              <a:t>.</a:t>
            </a:r>
            <a:br>
              <a:rPr lang="es-CO" sz="2000" dirty="0">
                <a:latin typeface="Tahoma" panose="020B0604030504040204" pitchFamily="34" charset="0"/>
                <a:ea typeface="Tahoma" panose="020B0604030504040204" pitchFamily="34" charset="0"/>
                <a:cs typeface="Tahoma" panose="020B0604030504040204" pitchFamily="34" charset="0"/>
              </a:rPr>
            </a:br>
            <a:r>
              <a:rPr lang="es-CO" sz="1600" b="1" dirty="0">
                <a:solidFill>
                  <a:srgbClr val="FF0000"/>
                </a:solidFill>
                <a:latin typeface="Tahoma" panose="020B0604030504040204" pitchFamily="34" charset="0"/>
                <a:ea typeface="Tahoma" panose="020B0604030504040204" pitchFamily="34" charset="0"/>
                <a:cs typeface="Tahoma" panose="020B0604030504040204" pitchFamily="34" charset="0"/>
              </a:rPr>
              <a:t>ARTICULO 4. Faltas graves</a:t>
            </a:r>
            <a:r>
              <a:rPr lang="es-CO" sz="2000" dirty="0">
                <a:latin typeface="Tahoma" panose="020B0604030504040204" pitchFamily="34" charset="0"/>
                <a:ea typeface="Tahoma" panose="020B0604030504040204" pitchFamily="34" charset="0"/>
                <a:cs typeface="Tahoma" panose="020B0604030504040204" pitchFamily="34" charset="0"/>
              </a:rPr>
              <a:t>: </a:t>
            </a:r>
            <a:br>
              <a:rPr lang="es-CO" sz="2000" dirty="0">
                <a:latin typeface="Tahoma" panose="020B0604030504040204" pitchFamily="34" charset="0"/>
                <a:ea typeface="Tahoma" panose="020B0604030504040204" pitchFamily="34" charset="0"/>
                <a:cs typeface="Tahoma" panose="020B0604030504040204" pitchFamily="34" charset="0"/>
              </a:rPr>
            </a:br>
            <a:br>
              <a:rPr lang="es-CO" sz="20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4.1.  No  asistir  a  las  jornadas  de  capacitación  sindical.</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4.2. Negarse a acatar las decisiones aprobadas en la Asamblea.</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4.3.  No  asistir  a  la  Asamblea  General  de  Delegados.  </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4.4.  Efectuar  actos  o  incurrir  en  omisiones  que  afecten  el  funcionamiento.</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4.5. No asistir, sin excusa debidamente comprobada, a las reuniones de Junta. </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4.6. No  acatar  las  decisiones  tomadas  en  sus  reuniones.</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4.7. Incumplir las funciones asignadas por los Estatutos tanto para Delegados. </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4.8.  Incumplir  o  desconocer  la  Declaración  de  Principios  y  la  Plataforma.</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4.9. Utilizar la condición de Directivo sindical o Delegado.</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4.10.  Incumplir  de  manera  reiterativa  y  grosera  el  Reglamento  de  Debates.</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br>
              <a:rPr lang="es-CO" sz="2000" dirty="0">
                <a:latin typeface="Tahoma" panose="020B0604030504040204" pitchFamily="34" charset="0"/>
                <a:ea typeface="Tahoma" panose="020B0604030504040204" pitchFamily="34" charset="0"/>
                <a:cs typeface="Tahoma" panose="020B0604030504040204" pitchFamily="34" charset="0"/>
              </a:rPr>
            </a:br>
            <a:endParaRPr lang="es-ES" sz="2000" dirty="0">
              <a:latin typeface="Tahoma" panose="020B0604030504040204" pitchFamily="34" charset="0"/>
              <a:ea typeface="Tahoma" panose="020B0604030504040204" pitchFamily="34" charset="0"/>
              <a:cs typeface="Tahoma" panose="020B0604030504040204" pitchFamily="34" charset="0"/>
            </a:endParaRPr>
          </a:p>
        </p:txBody>
      </p:sp>
      <p:sp>
        <p:nvSpPr>
          <p:cNvPr id="8" name="CuadroTexto 7"/>
          <p:cNvSpPr txBox="1"/>
          <p:nvPr/>
        </p:nvSpPr>
        <p:spPr>
          <a:xfrm>
            <a:off x="1144786" y="6475443"/>
            <a:ext cx="7755458" cy="400110"/>
          </a:xfrm>
          <a:prstGeom prst="rect">
            <a:avLst/>
          </a:prstGeom>
          <a:noFill/>
        </p:spPr>
        <p:txBody>
          <a:bodyPr wrap="square" rtlCol="0">
            <a:spAutoFit/>
          </a:bodyPr>
          <a:lstStyle/>
          <a:p>
            <a:pPr algn="ctr"/>
            <a:r>
              <a:rPr lang="es-CO" sz="2000" dirty="0">
                <a:solidFill>
                  <a:schemeClr val="bg1"/>
                </a:solidFill>
                <a:latin typeface="Tahoma" panose="020B0604030504040204" pitchFamily="34" charset="0"/>
                <a:ea typeface="Tahoma" panose="020B0604030504040204" pitchFamily="34" charset="0"/>
                <a:cs typeface="Tahoma" panose="020B0604030504040204" pitchFamily="34" charset="0"/>
              </a:rPr>
              <a:t>.REGIMEN DISCIPLINARIO</a:t>
            </a:r>
          </a:p>
        </p:txBody>
      </p:sp>
      <p:pic>
        <p:nvPicPr>
          <p:cNvPr id="5" name="Imagen 4"/>
          <p:cNvPicPr>
            <a:picLocks noChangeAspect="1"/>
          </p:cNvPicPr>
          <p:nvPr/>
        </p:nvPicPr>
        <p:blipFill>
          <a:blip r:embed="rId3"/>
          <a:stretch>
            <a:fillRect/>
          </a:stretch>
        </p:blipFill>
        <p:spPr>
          <a:xfrm>
            <a:off x="0" y="-130274"/>
            <a:ext cx="2898618" cy="978754"/>
          </a:xfrm>
          <a:prstGeom prst="rect">
            <a:avLst/>
          </a:prstGeom>
        </p:spPr>
      </p:pic>
    </p:spTree>
    <p:extLst>
      <p:ext uri="{BB962C8B-B14F-4D97-AF65-F5344CB8AC3E}">
        <p14:creationId xmlns:p14="http://schemas.microsoft.com/office/powerpoint/2010/main" val="23818055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0274"/>
            <a:ext cx="9144000" cy="6988274"/>
          </a:xfrm>
          <a:prstGeom prst="rect">
            <a:avLst/>
          </a:prstGeom>
        </p:spPr>
      </p:pic>
      <p:sp>
        <p:nvSpPr>
          <p:cNvPr id="2" name="Título 1"/>
          <p:cNvSpPr>
            <a:spLocks noGrp="1"/>
          </p:cNvSpPr>
          <p:nvPr>
            <p:ph type="ctrTitle"/>
          </p:nvPr>
        </p:nvSpPr>
        <p:spPr>
          <a:xfrm>
            <a:off x="808074" y="943145"/>
            <a:ext cx="8176438" cy="5532298"/>
          </a:xfrm>
        </p:spPr>
        <p:txBody>
          <a:bodyPr>
            <a:noAutofit/>
          </a:bodyPr>
          <a:lstStyle/>
          <a:p>
            <a:pPr algn="l"/>
            <a:br>
              <a:rPr lang="es-CO" sz="1800" b="1" dirty="0">
                <a:latin typeface="Tahoma" panose="020B0604030504040204" pitchFamily="34" charset="0"/>
                <a:ea typeface="Tahoma" panose="020B0604030504040204" pitchFamily="34" charset="0"/>
                <a:cs typeface="Tahoma" panose="020B0604030504040204" pitchFamily="34" charset="0"/>
              </a:rPr>
            </a:br>
            <a:br>
              <a:rPr lang="es-CO" sz="1800" b="1" dirty="0">
                <a:latin typeface="Tahoma" panose="020B0604030504040204" pitchFamily="34" charset="0"/>
                <a:ea typeface="Tahoma" panose="020B0604030504040204" pitchFamily="34" charset="0"/>
                <a:cs typeface="Tahoma" panose="020B0604030504040204" pitchFamily="34" charset="0"/>
              </a:rPr>
            </a:br>
            <a:r>
              <a:rPr lang="es-CO" sz="1800" b="1" dirty="0">
                <a:latin typeface="Tahoma" panose="020B0604030504040204" pitchFamily="34" charset="0"/>
                <a:ea typeface="Tahoma" panose="020B0604030504040204" pitchFamily="34" charset="0"/>
                <a:cs typeface="Tahoma" panose="020B0604030504040204" pitchFamily="34" charset="0"/>
              </a:rPr>
              <a:t>I. DE LAS FALTAS QUE AMERITAN SANCION DISCIPLINARIA</a:t>
            </a:r>
            <a:r>
              <a:rPr lang="es-CO" sz="2000" b="1" dirty="0">
                <a:latin typeface="Tahoma" panose="020B0604030504040204" pitchFamily="34" charset="0"/>
                <a:ea typeface="Tahoma" panose="020B0604030504040204" pitchFamily="34" charset="0"/>
                <a:cs typeface="Tahoma" panose="020B0604030504040204" pitchFamily="34" charset="0"/>
              </a:rPr>
              <a:t>.</a:t>
            </a:r>
            <a:br>
              <a:rPr lang="es-CO" sz="2000" dirty="0">
                <a:latin typeface="Tahoma" panose="020B0604030504040204" pitchFamily="34" charset="0"/>
                <a:ea typeface="Tahoma" panose="020B0604030504040204" pitchFamily="34" charset="0"/>
                <a:cs typeface="Tahoma" panose="020B0604030504040204" pitchFamily="34" charset="0"/>
              </a:rPr>
            </a:br>
            <a:br>
              <a:rPr lang="es-CO" sz="2000" dirty="0">
                <a:latin typeface="Tahoma" panose="020B0604030504040204" pitchFamily="34" charset="0"/>
                <a:ea typeface="Tahoma" panose="020B0604030504040204" pitchFamily="34" charset="0"/>
                <a:cs typeface="Tahoma" panose="020B0604030504040204" pitchFamily="34" charset="0"/>
              </a:rPr>
            </a:br>
            <a:r>
              <a:rPr lang="es-CO" sz="2000" b="1" dirty="0">
                <a:solidFill>
                  <a:srgbClr val="FF0000"/>
                </a:solidFill>
                <a:latin typeface="Tahoma" panose="020B0604030504040204" pitchFamily="34" charset="0"/>
                <a:ea typeface="Tahoma" panose="020B0604030504040204" pitchFamily="34" charset="0"/>
                <a:cs typeface="Tahoma" panose="020B0604030504040204" pitchFamily="34" charset="0"/>
              </a:rPr>
              <a:t>ARTICULO 4. Faltas graves</a:t>
            </a:r>
            <a:r>
              <a:rPr lang="es-CO" sz="2000" b="1" dirty="0">
                <a:latin typeface="Tahoma" panose="020B0604030504040204" pitchFamily="34" charset="0"/>
                <a:ea typeface="Tahoma" panose="020B0604030504040204" pitchFamily="34" charset="0"/>
                <a:cs typeface="Tahoma" panose="020B0604030504040204" pitchFamily="34" charset="0"/>
              </a:rPr>
              <a:t>: </a:t>
            </a:r>
            <a:br>
              <a:rPr lang="es-CO" sz="2000" b="1"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4.11.  Incurrir  en  conducta que genere pérdida  de  bienes  propios o detrimento:</a:t>
            </a: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  Tesorero se niega a depositar en la entidad bancaria correspondiente. </a:t>
            </a: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  Tesorero mantiene una  suma superior  a  la  asignada estatutariamente.</a:t>
            </a: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  Tesorero paga cuentas que no hayan sido autorizadas por el Presidente.</a:t>
            </a: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  Tesorero no rinde cuentas dentro  de  los  periodos  establecidos  en  los  Estatutos. </a:t>
            </a: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  Tesorero no cobra oportunamente  las  deudas  contraídas  por  los  afiliados. </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  Presidente  ordena gastos  no  previstos  en  el  presupuesto. </a:t>
            </a: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  Presidente que por negligencia en su custodia, se deterioren o pierdan los bienes.</a:t>
            </a: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  Presidente celebra  contratos  con  terceros  excediendo  las  cuantías estipuladas.</a:t>
            </a: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  Conducta que cometida por los afiliados o los directivos sindicales. </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4.12.   No  acatar  la decisión resultado de amplia discusión y votada mayoritariamente.</a:t>
            </a: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 </a:t>
            </a: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4.13. La reincidencia en la comisión de la misma falta leve, dentro de un período de dos años.</a:t>
            </a:r>
            <a:br>
              <a:rPr lang="es-CO" sz="2000" dirty="0">
                <a:latin typeface="Tahoma" panose="020B0604030504040204" pitchFamily="34" charset="0"/>
                <a:ea typeface="Tahoma" panose="020B0604030504040204" pitchFamily="34" charset="0"/>
                <a:cs typeface="Tahoma" panose="020B0604030504040204" pitchFamily="34" charset="0"/>
              </a:rPr>
            </a:br>
            <a:endParaRPr lang="es-ES" sz="2000" dirty="0">
              <a:latin typeface="Tahoma" panose="020B0604030504040204" pitchFamily="34" charset="0"/>
              <a:ea typeface="Tahoma" panose="020B0604030504040204" pitchFamily="34" charset="0"/>
              <a:cs typeface="Tahoma" panose="020B0604030504040204" pitchFamily="34" charset="0"/>
            </a:endParaRPr>
          </a:p>
        </p:txBody>
      </p:sp>
      <p:sp>
        <p:nvSpPr>
          <p:cNvPr id="8" name="CuadroTexto 7"/>
          <p:cNvSpPr txBox="1"/>
          <p:nvPr/>
        </p:nvSpPr>
        <p:spPr>
          <a:xfrm>
            <a:off x="1144786" y="6466667"/>
            <a:ext cx="7755458" cy="400110"/>
          </a:xfrm>
          <a:prstGeom prst="rect">
            <a:avLst/>
          </a:prstGeom>
          <a:noFill/>
        </p:spPr>
        <p:txBody>
          <a:bodyPr wrap="square" rtlCol="0">
            <a:spAutoFit/>
          </a:bodyPr>
          <a:lstStyle/>
          <a:p>
            <a:pPr algn="ctr"/>
            <a:r>
              <a:rPr lang="es-CO" sz="2000" dirty="0">
                <a:solidFill>
                  <a:schemeClr val="bg1"/>
                </a:solidFill>
                <a:latin typeface="Tahoma" panose="020B0604030504040204" pitchFamily="34" charset="0"/>
                <a:ea typeface="Tahoma" panose="020B0604030504040204" pitchFamily="34" charset="0"/>
                <a:cs typeface="Tahoma" panose="020B0604030504040204" pitchFamily="34" charset="0"/>
              </a:rPr>
              <a:t>.REGIMEN DISCIPLINARIO</a:t>
            </a:r>
          </a:p>
        </p:txBody>
      </p:sp>
      <p:pic>
        <p:nvPicPr>
          <p:cNvPr id="5" name="Imagen 4"/>
          <p:cNvPicPr>
            <a:picLocks noChangeAspect="1"/>
          </p:cNvPicPr>
          <p:nvPr/>
        </p:nvPicPr>
        <p:blipFill>
          <a:blip r:embed="rId3"/>
          <a:stretch>
            <a:fillRect/>
          </a:stretch>
        </p:blipFill>
        <p:spPr>
          <a:xfrm>
            <a:off x="0" y="-130274"/>
            <a:ext cx="2898618" cy="978754"/>
          </a:xfrm>
          <a:prstGeom prst="rect">
            <a:avLst/>
          </a:prstGeom>
        </p:spPr>
      </p:pic>
    </p:spTree>
    <p:extLst>
      <p:ext uri="{BB962C8B-B14F-4D97-AF65-F5344CB8AC3E}">
        <p14:creationId xmlns:p14="http://schemas.microsoft.com/office/powerpoint/2010/main" val="26047807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0274"/>
            <a:ext cx="9144000" cy="6988274"/>
          </a:xfrm>
          <a:prstGeom prst="rect">
            <a:avLst/>
          </a:prstGeom>
        </p:spPr>
      </p:pic>
      <p:sp>
        <p:nvSpPr>
          <p:cNvPr id="2" name="Título 1"/>
          <p:cNvSpPr>
            <a:spLocks noGrp="1"/>
          </p:cNvSpPr>
          <p:nvPr>
            <p:ph type="ctrTitle"/>
          </p:nvPr>
        </p:nvSpPr>
        <p:spPr>
          <a:xfrm>
            <a:off x="808074" y="943145"/>
            <a:ext cx="8176438" cy="5532298"/>
          </a:xfrm>
        </p:spPr>
        <p:txBody>
          <a:bodyPr>
            <a:noAutofit/>
          </a:bodyPr>
          <a:lstStyle/>
          <a:p>
            <a:pPr algn="l"/>
            <a:br>
              <a:rPr lang="es-CO" sz="1800" b="1" dirty="0">
                <a:latin typeface="Tahoma" panose="020B0604030504040204" pitchFamily="34" charset="0"/>
                <a:ea typeface="Tahoma" panose="020B0604030504040204" pitchFamily="34" charset="0"/>
                <a:cs typeface="Tahoma" panose="020B0604030504040204" pitchFamily="34" charset="0"/>
              </a:rPr>
            </a:br>
            <a:br>
              <a:rPr lang="es-CO" sz="1800" b="1" dirty="0">
                <a:latin typeface="Tahoma" panose="020B0604030504040204" pitchFamily="34" charset="0"/>
                <a:ea typeface="Tahoma" panose="020B0604030504040204" pitchFamily="34" charset="0"/>
                <a:cs typeface="Tahoma" panose="020B0604030504040204" pitchFamily="34" charset="0"/>
              </a:rPr>
            </a:br>
            <a:r>
              <a:rPr lang="es-CO" sz="1800" b="1" dirty="0">
                <a:latin typeface="Tahoma" panose="020B0604030504040204" pitchFamily="34" charset="0"/>
                <a:ea typeface="Tahoma" panose="020B0604030504040204" pitchFamily="34" charset="0"/>
                <a:cs typeface="Tahoma" panose="020B0604030504040204" pitchFamily="34" charset="0"/>
              </a:rPr>
              <a:t>I. DE LAS FALTAS QUE AMERITAN SANCION DISCIPLINARIA</a:t>
            </a:r>
            <a:r>
              <a:rPr lang="es-CO" sz="2000" b="1" dirty="0">
                <a:latin typeface="Tahoma" panose="020B0604030504040204" pitchFamily="34" charset="0"/>
                <a:ea typeface="Tahoma" panose="020B0604030504040204" pitchFamily="34" charset="0"/>
                <a:cs typeface="Tahoma" panose="020B0604030504040204" pitchFamily="34" charset="0"/>
              </a:rPr>
              <a:t>.</a:t>
            </a:r>
            <a:br>
              <a:rPr lang="es-CO" sz="2000" dirty="0">
                <a:latin typeface="Tahoma" panose="020B0604030504040204" pitchFamily="34" charset="0"/>
                <a:ea typeface="Tahoma" panose="020B0604030504040204" pitchFamily="34" charset="0"/>
                <a:cs typeface="Tahoma" panose="020B0604030504040204" pitchFamily="34" charset="0"/>
              </a:rPr>
            </a:br>
            <a:br>
              <a:rPr lang="es-CO" sz="2000" dirty="0">
                <a:latin typeface="Tahoma" panose="020B0604030504040204" pitchFamily="34" charset="0"/>
                <a:ea typeface="Tahoma" panose="020B0604030504040204" pitchFamily="34" charset="0"/>
                <a:cs typeface="Tahoma" panose="020B0604030504040204" pitchFamily="34" charset="0"/>
              </a:rPr>
            </a:br>
            <a:r>
              <a:rPr lang="es-CO" sz="2000" b="1" dirty="0">
                <a:solidFill>
                  <a:srgbClr val="FF0000"/>
                </a:solidFill>
                <a:latin typeface="Tahoma" panose="020B0604030504040204" pitchFamily="34" charset="0"/>
                <a:ea typeface="Tahoma" panose="020B0604030504040204" pitchFamily="34" charset="0"/>
                <a:cs typeface="Tahoma" panose="020B0604030504040204" pitchFamily="34" charset="0"/>
              </a:rPr>
              <a:t>ARTÍCULO  5.  De  las  Faltas  Leves</a:t>
            </a:r>
            <a:r>
              <a:rPr lang="es-CO" sz="2000" dirty="0">
                <a:latin typeface="Tahoma" panose="020B0604030504040204" pitchFamily="34" charset="0"/>
                <a:ea typeface="Tahoma" panose="020B0604030504040204" pitchFamily="34" charset="0"/>
                <a:cs typeface="Tahoma" panose="020B0604030504040204" pitchFamily="34" charset="0"/>
              </a:rPr>
              <a:t>.  Se  consideran  faltas  leves   Las  conductas  asumidas  por  los afiliados,  delegados  y  directivos  sindicales,  en  contravía  de  los  Estatutos,  o  de  las  decisiones  de  los organismos  directivos  del  sindicato,  cuando  las  mismas  no  afecten  de  manera  sustancial  el funcionamiento de la organización, o cuando se demuestre la inexistencia de dolo en su realización.</a:t>
            </a:r>
            <a:endParaRPr lang="es-ES" sz="2000" dirty="0">
              <a:latin typeface="Tahoma" panose="020B0604030504040204" pitchFamily="34" charset="0"/>
              <a:ea typeface="Tahoma" panose="020B0604030504040204" pitchFamily="34" charset="0"/>
              <a:cs typeface="Tahoma" panose="020B0604030504040204" pitchFamily="34" charset="0"/>
            </a:endParaRPr>
          </a:p>
        </p:txBody>
      </p:sp>
      <p:sp>
        <p:nvSpPr>
          <p:cNvPr id="8" name="CuadroTexto 7"/>
          <p:cNvSpPr txBox="1"/>
          <p:nvPr/>
        </p:nvSpPr>
        <p:spPr>
          <a:xfrm>
            <a:off x="1144786" y="6350760"/>
            <a:ext cx="7755458" cy="400110"/>
          </a:xfrm>
          <a:prstGeom prst="rect">
            <a:avLst/>
          </a:prstGeom>
          <a:noFill/>
        </p:spPr>
        <p:txBody>
          <a:bodyPr wrap="square" rtlCol="0">
            <a:spAutoFit/>
          </a:bodyPr>
          <a:lstStyle/>
          <a:p>
            <a:pPr algn="ctr"/>
            <a:r>
              <a:rPr lang="es-CO" sz="2000" dirty="0">
                <a:solidFill>
                  <a:schemeClr val="bg1"/>
                </a:solidFill>
                <a:latin typeface="Tahoma" panose="020B0604030504040204" pitchFamily="34" charset="0"/>
                <a:ea typeface="Tahoma" panose="020B0604030504040204" pitchFamily="34" charset="0"/>
                <a:cs typeface="Tahoma" panose="020B0604030504040204" pitchFamily="34" charset="0"/>
              </a:rPr>
              <a:t>.REGIMEN DISCIPLINARIO</a:t>
            </a:r>
          </a:p>
        </p:txBody>
      </p:sp>
      <p:pic>
        <p:nvPicPr>
          <p:cNvPr id="5" name="Imagen 4"/>
          <p:cNvPicPr>
            <a:picLocks noChangeAspect="1"/>
          </p:cNvPicPr>
          <p:nvPr/>
        </p:nvPicPr>
        <p:blipFill>
          <a:blip r:embed="rId3"/>
          <a:stretch>
            <a:fillRect/>
          </a:stretch>
        </p:blipFill>
        <p:spPr>
          <a:xfrm>
            <a:off x="0" y="-130274"/>
            <a:ext cx="2898618" cy="978754"/>
          </a:xfrm>
          <a:prstGeom prst="rect">
            <a:avLst/>
          </a:prstGeom>
        </p:spPr>
      </p:pic>
    </p:spTree>
    <p:extLst>
      <p:ext uri="{BB962C8B-B14F-4D97-AF65-F5344CB8AC3E}">
        <p14:creationId xmlns:p14="http://schemas.microsoft.com/office/powerpoint/2010/main" val="30479358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5549"/>
            <a:ext cx="9144000" cy="6988274"/>
          </a:xfrm>
          <a:prstGeom prst="rect">
            <a:avLst/>
          </a:prstGeom>
        </p:spPr>
      </p:pic>
      <p:sp>
        <p:nvSpPr>
          <p:cNvPr id="2" name="Título 1"/>
          <p:cNvSpPr>
            <a:spLocks noGrp="1"/>
          </p:cNvSpPr>
          <p:nvPr>
            <p:ph type="ctrTitle"/>
          </p:nvPr>
        </p:nvSpPr>
        <p:spPr>
          <a:xfrm>
            <a:off x="808074" y="943145"/>
            <a:ext cx="8176438" cy="5532298"/>
          </a:xfrm>
        </p:spPr>
        <p:txBody>
          <a:bodyPr>
            <a:noAutofit/>
          </a:bodyPr>
          <a:lstStyle/>
          <a:p>
            <a:pPr algn="just"/>
            <a:br>
              <a:rPr lang="es-CO" sz="1800" b="1" dirty="0">
                <a:latin typeface="Tahoma" panose="020B0604030504040204" pitchFamily="34" charset="0"/>
                <a:ea typeface="Tahoma" panose="020B0604030504040204" pitchFamily="34" charset="0"/>
                <a:cs typeface="Tahoma" panose="020B0604030504040204" pitchFamily="34" charset="0"/>
              </a:rPr>
            </a:br>
            <a:br>
              <a:rPr lang="es-CO" sz="1800" b="1" dirty="0">
                <a:latin typeface="Tahoma" panose="020B0604030504040204" pitchFamily="34" charset="0"/>
                <a:ea typeface="Tahoma" panose="020B0604030504040204" pitchFamily="34" charset="0"/>
                <a:cs typeface="Tahoma" panose="020B0604030504040204" pitchFamily="34" charset="0"/>
              </a:rPr>
            </a:br>
            <a:r>
              <a:rPr lang="es-CO" sz="1800" b="1" dirty="0">
                <a:latin typeface="Tahoma" panose="020B0604030504040204" pitchFamily="34" charset="0"/>
                <a:ea typeface="Tahoma" panose="020B0604030504040204" pitchFamily="34" charset="0"/>
                <a:cs typeface="Tahoma" panose="020B0604030504040204" pitchFamily="34" charset="0"/>
              </a:rPr>
              <a:t>II.  DE  LAS SANCIONES:  </a:t>
            </a:r>
            <a:r>
              <a:rPr lang="es-CO" sz="1800" dirty="0">
                <a:latin typeface="Tahoma" panose="020B0604030504040204" pitchFamily="34" charset="0"/>
                <a:ea typeface="Tahoma" panose="020B0604030504040204" pitchFamily="34" charset="0"/>
                <a:cs typeface="Tahoma" panose="020B0604030504040204" pitchFamily="34" charset="0"/>
              </a:rPr>
              <a:t>Los  Directivos  de  Subdirectivas  de  SINDESENA  o  los  afiliados  incursos  en faltas gravísimas, solo podrán ser investigados y/o sancionados por la Asamblea General de Delegados o </a:t>
            </a:r>
            <a:br>
              <a:rPr lang="es-CO" sz="1800" dirty="0">
                <a:latin typeface="Tahoma" panose="020B0604030504040204" pitchFamily="34" charset="0"/>
                <a:ea typeface="Tahoma" panose="020B0604030504040204" pitchFamily="34" charset="0"/>
                <a:cs typeface="Tahoma" panose="020B0604030504040204" pitchFamily="34" charset="0"/>
              </a:rPr>
            </a:br>
            <a:r>
              <a:rPr lang="es-CO" sz="1800" dirty="0">
                <a:latin typeface="Tahoma" panose="020B0604030504040204" pitchFamily="34" charset="0"/>
                <a:ea typeface="Tahoma" panose="020B0604030504040204" pitchFamily="34" charset="0"/>
                <a:cs typeface="Tahoma" panose="020B0604030504040204" pitchFamily="34" charset="0"/>
              </a:rPr>
              <a:t>por la Junta Directiva Nacional, según el caso. </a:t>
            </a:r>
            <a:br>
              <a:rPr lang="es-CO" sz="1800" dirty="0">
                <a:latin typeface="Tahoma" panose="020B0604030504040204" pitchFamily="34" charset="0"/>
                <a:ea typeface="Tahoma" panose="020B0604030504040204" pitchFamily="34" charset="0"/>
                <a:cs typeface="Tahoma" panose="020B0604030504040204" pitchFamily="34" charset="0"/>
              </a:rPr>
            </a:br>
            <a:br>
              <a:rPr lang="es-CO" sz="1800" dirty="0">
                <a:latin typeface="Tahoma" panose="020B0604030504040204" pitchFamily="34" charset="0"/>
                <a:ea typeface="Tahoma" panose="020B0604030504040204" pitchFamily="34" charset="0"/>
                <a:cs typeface="Tahoma" panose="020B0604030504040204" pitchFamily="34" charset="0"/>
              </a:rPr>
            </a:br>
            <a:r>
              <a:rPr lang="es-CO" sz="1800" dirty="0">
                <a:latin typeface="Tahoma" panose="020B0604030504040204" pitchFamily="34" charset="0"/>
                <a:ea typeface="Tahoma" panose="020B0604030504040204" pitchFamily="34" charset="0"/>
                <a:cs typeface="Tahoma" panose="020B0604030504040204" pitchFamily="34" charset="0"/>
              </a:rPr>
              <a:t>Los  afiliados  a  SINDESENA  no  directivos,  podrán  ser  investigados  y/o  sancionados  por  la  Asamblea General  de  afiliados  o  por  la  Junta  Directiva  de  Subdirectiva,  según  el  caso;  cuando  la  falta  es  leve  o </a:t>
            </a:r>
            <a:br>
              <a:rPr lang="es-CO" sz="1800" dirty="0">
                <a:latin typeface="Tahoma" panose="020B0604030504040204" pitchFamily="34" charset="0"/>
                <a:ea typeface="Tahoma" panose="020B0604030504040204" pitchFamily="34" charset="0"/>
                <a:cs typeface="Tahoma" panose="020B0604030504040204" pitchFamily="34" charset="0"/>
              </a:rPr>
            </a:br>
            <a:r>
              <a:rPr lang="es-CO" sz="1800" dirty="0">
                <a:latin typeface="Tahoma" panose="020B0604030504040204" pitchFamily="34" charset="0"/>
                <a:ea typeface="Tahoma" panose="020B0604030504040204" pitchFamily="34" charset="0"/>
                <a:cs typeface="Tahoma" panose="020B0604030504040204" pitchFamily="34" charset="0"/>
              </a:rPr>
              <a:t>grave.   La  Junta  Directiva  Nacional  podrá  ejercer  poder  preferente  en  los  casos  que  considere conveniente  para  asumir  la  investigación  o  imponer  la  sanción  de  un  afiliado  investigado  en  estas </a:t>
            </a:r>
            <a:br>
              <a:rPr lang="es-CO" sz="1800" dirty="0">
                <a:latin typeface="Tahoma" panose="020B0604030504040204" pitchFamily="34" charset="0"/>
                <a:ea typeface="Tahoma" panose="020B0604030504040204" pitchFamily="34" charset="0"/>
                <a:cs typeface="Tahoma" panose="020B0604030504040204" pitchFamily="34" charset="0"/>
              </a:rPr>
            </a:br>
            <a:r>
              <a:rPr lang="es-CO" sz="1800" dirty="0">
                <a:latin typeface="Tahoma" panose="020B0604030504040204" pitchFamily="34" charset="0"/>
                <a:ea typeface="Tahoma" panose="020B0604030504040204" pitchFamily="34" charset="0"/>
                <a:cs typeface="Tahoma" panose="020B0604030504040204" pitchFamily="34" charset="0"/>
              </a:rPr>
              <a:t>situaciones.</a:t>
            </a:r>
            <a:endParaRPr lang="es-ES" sz="2000" dirty="0">
              <a:latin typeface="Tahoma" panose="020B0604030504040204" pitchFamily="34" charset="0"/>
              <a:ea typeface="Tahoma" panose="020B0604030504040204" pitchFamily="34" charset="0"/>
              <a:cs typeface="Tahoma" panose="020B0604030504040204" pitchFamily="34" charset="0"/>
            </a:endParaRPr>
          </a:p>
        </p:txBody>
      </p:sp>
      <p:sp>
        <p:nvSpPr>
          <p:cNvPr id="8" name="CuadroTexto 7"/>
          <p:cNvSpPr txBox="1"/>
          <p:nvPr/>
        </p:nvSpPr>
        <p:spPr>
          <a:xfrm>
            <a:off x="1229054" y="6370680"/>
            <a:ext cx="7755458" cy="400110"/>
          </a:xfrm>
          <a:prstGeom prst="rect">
            <a:avLst/>
          </a:prstGeom>
          <a:noFill/>
        </p:spPr>
        <p:txBody>
          <a:bodyPr wrap="square" rtlCol="0">
            <a:spAutoFit/>
          </a:bodyPr>
          <a:lstStyle/>
          <a:p>
            <a:pPr algn="ctr"/>
            <a:r>
              <a:rPr lang="es-CO" sz="2000" dirty="0">
                <a:solidFill>
                  <a:schemeClr val="bg1"/>
                </a:solidFill>
                <a:latin typeface="Tahoma" panose="020B0604030504040204" pitchFamily="34" charset="0"/>
                <a:ea typeface="Tahoma" panose="020B0604030504040204" pitchFamily="34" charset="0"/>
                <a:cs typeface="Tahoma" panose="020B0604030504040204" pitchFamily="34" charset="0"/>
              </a:rPr>
              <a:t>.REGIMEN DISCIPLINARIO</a:t>
            </a:r>
          </a:p>
        </p:txBody>
      </p:sp>
      <p:pic>
        <p:nvPicPr>
          <p:cNvPr id="5" name="Imagen 4"/>
          <p:cNvPicPr>
            <a:picLocks noChangeAspect="1"/>
          </p:cNvPicPr>
          <p:nvPr/>
        </p:nvPicPr>
        <p:blipFill>
          <a:blip r:embed="rId3"/>
          <a:stretch>
            <a:fillRect/>
          </a:stretch>
        </p:blipFill>
        <p:spPr>
          <a:xfrm>
            <a:off x="0" y="-35609"/>
            <a:ext cx="2898618" cy="978754"/>
          </a:xfrm>
          <a:prstGeom prst="rect">
            <a:avLst/>
          </a:prstGeom>
        </p:spPr>
      </p:pic>
    </p:spTree>
    <p:extLst>
      <p:ext uri="{BB962C8B-B14F-4D97-AF65-F5344CB8AC3E}">
        <p14:creationId xmlns:p14="http://schemas.microsoft.com/office/powerpoint/2010/main" val="3322828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pattFill prst="pct5">
          <a:fgClr>
            <a:srgbClr val="92D050"/>
          </a:fgClr>
          <a:bgClr>
            <a:schemeClr val="bg2"/>
          </a:bgClr>
        </a:pattFill>
        <a:effectLst/>
      </p:bgPr>
    </p:bg>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595"/>
            <a:ext cx="9144000" cy="6988274"/>
          </a:xfrm>
          <a:prstGeom prst="rect">
            <a:avLst/>
          </a:prstGeom>
        </p:spPr>
      </p:pic>
      <p:sp>
        <p:nvSpPr>
          <p:cNvPr id="5" name="CuadroTexto 4"/>
          <p:cNvSpPr txBox="1"/>
          <p:nvPr/>
        </p:nvSpPr>
        <p:spPr>
          <a:xfrm>
            <a:off x="1103586" y="5191339"/>
            <a:ext cx="7755458" cy="400110"/>
          </a:xfrm>
          <a:prstGeom prst="rect">
            <a:avLst/>
          </a:prstGeom>
          <a:noFill/>
        </p:spPr>
        <p:txBody>
          <a:bodyPr wrap="square" rtlCol="0">
            <a:spAutoFit/>
          </a:bodyPr>
          <a:lstStyle/>
          <a:p>
            <a:pPr algn="ctr"/>
            <a:r>
              <a:rPr lang="es-CO" sz="2000" dirty="0">
                <a:latin typeface="Tahoma" panose="020B0604030504040204" pitchFamily="34" charset="0"/>
                <a:ea typeface="Tahoma" panose="020B0604030504040204" pitchFamily="34" charset="0"/>
                <a:cs typeface="Tahoma" panose="020B0604030504040204" pitchFamily="34" charset="0"/>
              </a:rPr>
              <a:t>.</a:t>
            </a:r>
          </a:p>
        </p:txBody>
      </p:sp>
      <p:pic>
        <p:nvPicPr>
          <p:cNvPr id="8" name="Imagen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18232" y="88518"/>
            <a:ext cx="1109662" cy="976754"/>
          </a:xfrm>
          <a:prstGeom prst="rect">
            <a:avLst/>
          </a:prstGeom>
          <a:noFill/>
          <a:ln>
            <a:noFill/>
          </a:ln>
        </p:spPr>
      </p:pic>
      <p:sp>
        <p:nvSpPr>
          <p:cNvPr id="3" name="CuadroTexto 2"/>
          <p:cNvSpPr txBox="1"/>
          <p:nvPr/>
        </p:nvSpPr>
        <p:spPr>
          <a:xfrm>
            <a:off x="2173010" y="6529470"/>
            <a:ext cx="2398990" cy="369332"/>
          </a:xfrm>
          <a:prstGeom prst="rect">
            <a:avLst/>
          </a:prstGeom>
          <a:noFill/>
        </p:spPr>
        <p:txBody>
          <a:bodyPr wrap="none" rtlCol="0">
            <a:spAutoFit/>
          </a:bodyPr>
          <a:lstStyle/>
          <a:p>
            <a:r>
              <a:rPr lang="es-ES" b="1" dirty="0"/>
              <a:t>ESTATUTOS SINDESENA</a:t>
            </a:r>
            <a:endParaRPr lang="es-CO" b="1" dirty="0"/>
          </a:p>
        </p:txBody>
      </p:sp>
      <p:sp>
        <p:nvSpPr>
          <p:cNvPr id="9" name="Rectángulo 8"/>
          <p:cNvSpPr/>
          <p:nvPr/>
        </p:nvSpPr>
        <p:spPr>
          <a:xfrm>
            <a:off x="2573419" y="437969"/>
            <a:ext cx="4572000" cy="923330"/>
          </a:xfrm>
          <a:prstGeom prst="rect">
            <a:avLst/>
          </a:prstGeom>
        </p:spPr>
        <p:txBody>
          <a:bodyPr>
            <a:spAutoFit/>
          </a:bodyPr>
          <a:lstStyle/>
          <a:p>
            <a:pPr algn="ctr"/>
            <a:r>
              <a:rPr lang="es-ES" b="1" dirty="0"/>
              <a:t>ESTATUTOS DEL SINDICATO DE EMPLEADOS PÚBLICOS DEL SENA “SINDESENA”</a:t>
            </a:r>
            <a:br>
              <a:rPr lang="es-ES" b="1" dirty="0"/>
            </a:br>
            <a:endParaRPr lang="es-CO" dirty="0"/>
          </a:p>
        </p:txBody>
      </p:sp>
      <p:sp>
        <p:nvSpPr>
          <p:cNvPr id="11" name="CuadroTexto 10"/>
          <p:cNvSpPr txBox="1"/>
          <p:nvPr/>
        </p:nvSpPr>
        <p:spPr>
          <a:xfrm>
            <a:off x="853479" y="1497646"/>
            <a:ext cx="8011879" cy="4216539"/>
          </a:xfrm>
          <a:prstGeom prst="rect">
            <a:avLst/>
          </a:prstGeom>
          <a:solidFill>
            <a:schemeClr val="accent3">
              <a:lumMod val="40000"/>
              <a:lumOff val="60000"/>
            </a:schemeClr>
          </a:solidFill>
        </p:spPr>
        <p:txBody>
          <a:bodyPr wrap="square" rtlCol="0">
            <a:spAutoFit/>
          </a:bodyPr>
          <a:lstStyle/>
          <a:p>
            <a:r>
              <a:rPr lang="es-ES" b="1" dirty="0"/>
              <a:t>CAPITULO IV. MIEMBROS DEL SINDICATO</a:t>
            </a:r>
            <a:r>
              <a:rPr lang="es-ES" dirty="0"/>
              <a:t> </a:t>
            </a:r>
            <a:endParaRPr lang="es-CO" dirty="0"/>
          </a:p>
          <a:p>
            <a:r>
              <a:rPr lang="es-ES" b="1" dirty="0"/>
              <a:t>ARTÍCULO 5º</a:t>
            </a:r>
            <a:r>
              <a:rPr lang="es-ES" dirty="0"/>
              <a:t>.  </a:t>
            </a:r>
          </a:p>
          <a:p>
            <a:endParaRPr lang="es-CO" dirty="0"/>
          </a:p>
          <a:p>
            <a:pPr marL="342900" indent="-342900">
              <a:buAutoNum type="alphaLcPeriod"/>
            </a:pPr>
            <a:r>
              <a:rPr lang="es-ES" dirty="0"/>
              <a:t>Ser mayor de 14 años.  </a:t>
            </a:r>
          </a:p>
          <a:p>
            <a:pPr marL="342900" indent="-342900">
              <a:buAutoNum type="alphaLcPeriod"/>
            </a:pPr>
            <a:endParaRPr lang="es-CO" dirty="0"/>
          </a:p>
          <a:p>
            <a:r>
              <a:rPr lang="es-ES" dirty="0"/>
              <a:t>b.</a:t>
            </a:r>
            <a:r>
              <a:rPr lang="es-ES" b="1" dirty="0"/>
              <a:t> </a:t>
            </a:r>
            <a:r>
              <a:rPr lang="es-ES" dirty="0"/>
              <a:t>Estar vinculado a una entidad que ofrezca, ejecute, preste, genere y/o coordine la actividad de formación profesional en </a:t>
            </a:r>
            <a:r>
              <a:rPr lang="es-ES" b="1" u="sng" dirty="0">
                <a:solidFill>
                  <a:srgbClr val="FF0000"/>
                </a:solidFill>
              </a:rPr>
              <a:t>calidad de servidor público o, a través contrato de prestación de servicios.</a:t>
            </a:r>
            <a:r>
              <a:rPr lang="es-ES" b="1" u="sng" dirty="0"/>
              <a:t> </a:t>
            </a:r>
            <a:endParaRPr lang="es-CO" b="1" u="sng" dirty="0"/>
          </a:p>
          <a:p>
            <a:r>
              <a:rPr lang="es-ES" dirty="0"/>
              <a:t> </a:t>
            </a:r>
            <a:endParaRPr lang="es-CO" dirty="0"/>
          </a:p>
          <a:p>
            <a:r>
              <a:rPr lang="es-ES" dirty="0"/>
              <a:t>d. Ser admitido como afiliado por la mayoría de la Junta Subdirectiva respectiva, quien de igual forma aprobará su retiro. </a:t>
            </a:r>
            <a:r>
              <a:rPr lang="es-ES" b="1" u="sng" dirty="0">
                <a:solidFill>
                  <a:srgbClr val="FF0000"/>
                </a:solidFill>
              </a:rPr>
              <a:t>De ser negada esta solicitud de admisión </a:t>
            </a:r>
            <a:r>
              <a:rPr lang="es-ES" dirty="0"/>
              <a:t>o retiro la Junta Directiva informará a la Asamblea General de la Subdirectiva, en la siguiente reunión, con el fin de que la Asamblea decida si acepta o niega la solicitud. </a:t>
            </a:r>
            <a:endParaRPr lang="es-CO" dirty="0"/>
          </a:p>
          <a:p>
            <a:r>
              <a:rPr lang="es-ES" dirty="0"/>
              <a:t> </a:t>
            </a:r>
            <a:endParaRPr lang="es-CO" dirty="0"/>
          </a:p>
          <a:p>
            <a:pPr marL="285750" indent="-285750">
              <a:buFont typeface="Wingdings" panose="05000000000000000000" pitchFamily="2" charset="2"/>
              <a:buChar char="Ø"/>
            </a:pPr>
            <a:endParaRPr lang="es-ES" sz="1600" b="1" dirty="0"/>
          </a:p>
        </p:txBody>
      </p:sp>
      <p:pic>
        <p:nvPicPr>
          <p:cNvPr id="10" name="Imagen 9"/>
          <p:cNvPicPr>
            <a:picLocks noChangeAspect="1"/>
          </p:cNvPicPr>
          <p:nvPr/>
        </p:nvPicPr>
        <p:blipFill>
          <a:blip r:embed="rId4"/>
          <a:stretch>
            <a:fillRect/>
          </a:stretch>
        </p:blipFill>
        <p:spPr>
          <a:xfrm>
            <a:off x="241635" y="0"/>
            <a:ext cx="2898618" cy="978754"/>
          </a:xfrm>
          <a:prstGeom prst="rect">
            <a:avLst/>
          </a:prstGeom>
        </p:spPr>
      </p:pic>
    </p:spTree>
    <p:extLst>
      <p:ext uri="{BB962C8B-B14F-4D97-AF65-F5344CB8AC3E}">
        <p14:creationId xmlns:p14="http://schemas.microsoft.com/office/powerpoint/2010/main" val="34497458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0274"/>
            <a:ext cx="9144000" cy="6988274"/>
          </a:xfrm>
          <a:prstGeom prst="rect">
            <a:avLst/>
          </a:prstGeom>
        </p:spPr>
      </p:pic>
      <p:sp>
        <p:nvSpPr>
          <p:cNvPr id="2" name="Título 1"/>
          <p:cNvSpPr>
            <a:spLocks noGrp="1"/>
          </p:cNvSpPr>
          <p:nvPr>
            <p:ph type="ctrTitle"/>
          </p:nvPr>
        </p:nvSpPr>
        <p:spPr>
          <a:xfrm>
            <a:off x="808074" y="943145"/>
            <a:ext cx="8176438" cy="5532298"/>
          </a:xfrm>
        </p:spPr>
        <p:txBody>
          <a:bodyPr>
            <a:noAutofit/>
          </a:bodyPr>
          <a:lstStyle/>
          <a:p>
            <a:pPr algn="l"/>
            <a:r>
              <a:rPr lang="es-CO" sz="1800" b="1" dirty="0">
                <a:latin typeface="Tahoma" panose="020B0604030504040204" pitchFamily="34" charset="0"/>
                <a:ea typeface="Tahoma" panose="020B0604030504040204" pitchFamily="34" charset="0"/>
                <a:cs typeface="Tahoma" panose="020B0604030504040204" pitchFamily="34" charset="0"/>
              </a:rPr>
              <a:t>II.  DE  LAS SANCIONES</a:t>
            </a:r>
            <a:br>
              <a:rPr lang="es-CO" sz="1800" b="1" dirty="0">
                <a:latin typeface="Tahoma" panose="020B0604030504040204" pitchFamily="34" charset="0"/>
                <a:ea typeface="Tahoma" panose="020B0604030504040204" pitchFamily="34" charset="0"/>
                <a:cs typeface="Tahoma" panose="020B0604030504040204" pitchFamily="34" charset="0"/>
              </a:rPr>
            </a:br>
            <a:br>
              <a:rPr lang="es-CO" sz="1800" b="1" dirty="0">
                <a:latin typeface="Tahoma" panose="020B0604030504040204" pitchFamily="34" charset="0"/>
                <a:ea typeface="Tahoma" panose="020B0604030504040204" pitchFamily="34" charset="0"/>
                <a:cs typeface="Tahoma" panose="020B0604030504040204" pitchFamily="34" charset="0"/>
              </a:rPr>
            </a:br>
            <a:r>
              <a:rPr lang="es-CO" sz="1800" b="1" dirty="0">
                <a:solidFill>
                  <a:srgbClr val="FF0000"/>
                </a:solidFill>
                <a:latin typeface="Tahoma" panose="020B0604030504040204" pitchFamily="34" charset="0"/>
                <a:ea typeface="Tahoma" panose="020B0604030504040204" pitchFamily="34" charset="0"/>
                <a:cs typeface="Tahoma" panose="020B0604030504040204" pitchFamily="34" charset="0"/>
              </a:rPr>
              <a:t>ARTICULO  6.  Las  Faltas  </a:t>
            </a:r>
            <a:r>
              <a:rPr lang="es-CO" sz="1800" dirty="0">
                <a:solidFill>
                  <a:srgbClr val="FF0000"/>
                </a:solidFill>
                <a:latin typeface="Tahoma" panose="020B0604030504040204" pitchFamily="34" charset="0"/>
                <a:ea typeface="Tahoma" panose="020B0604030504040204" pitchFamily="34" charset="0"/>
                <a:cs typeface="Tahoma" panose="020B0604030504040204" pitchFamily="34" charset="0"/>
              </a:rPr>
              <a:t>GRAVISIMAS</a:t>
            </a:r>
            <a:r>
              <a:rPr lang="es-CO" sz="1800" dirty="0">
                <a:latin typeface="Tahoma" panose="020B0604030504040204" pitchFamily="34" charset="0"/>
                <a:ea typeface="Tahoma" panose="020B0604030504040204" pitchFamily="34" charset="0"/>
                <a:cs typeface="Tahoma" panose="020B0604030504040204" pitchFamily="34" charset="0"/>
              </a:rPr>
              <a:t>  se  sancionan  con  expulsión  del infractor  del  seno  de  la organización </a:t>
            </a:r>
            <a:r>
              <a:rPr lang="es-CO" sz="1800" b="1" dirty="0">
                <a:latin typeface="Tahoma" panose="020B0604030504040204" pitchFamily="34" charset="0"/>
                <a:ea typeface="Tahoma" panose="020B0604030504040204" pitchFamily="34" charset="0"/>
                <a:cs typeface="Tahoma" panose="020B0604030504040204" pitchFamily="34" charset="0"/>
              </a:rPr>
              <a:t>sindical.</a:t>
            </a:r>
            <a:br>
              <a:rPr lang="es-CO" sz="1800" b="1" dirty="0">
                <a:latin typeface="Tahoma" panose="020B0604030504040204" pitchFamily="34" charset="0"/>
                <a:ea typeface="Tahoma" panose="020B0604030504040204" pitchFamily="34" charset="0"/>
                <a:cs typeface="Tahoma" panose="020B0604030504040204" pitchFamily="34" charset="0"/>
              </a:rPr>
            </a:br>
            <a:br>
              <a:rPr lang="es-CO" sz="1800" b="1" dirty="0">
                <a:latin typeface="Tahoma" panose="020B0604030504040204" pitchFamily="34" charset="0"/>
                <a:ea typeface="Tahoma" panose="020B0604030504040204" pitchFamily="34" charset="0"/>
                <a:cs typeface="Tahoma" panose="020B0604030504040204" pitchFamily="34" charset="0"/>
              </a:rPr>
            </a:br>
            <a:r>
              <a:rPr lang="es-CO" sz="1800" b="1" dirty="0">
                <a:solidFill>
                  <a:srgbClr val="FF0000"/>
                </a:solidFill>
                <a:latin typeface="Tahoma" panose="020B0604030504040204" pitchFamily="34" charset="0"/>
                <a:ea typeface="Tahoma" panose="020B0604030504040204" pitchFamily="34" charset="0"/>
                <a:cs typeface="Tahoma" panose="020B0604030504040204" pitchFamily="34" charset="0"/>
              </a:rPr>
              <a:t>ARTICULO 7. Las faltas graves</a:t>
            </a:r>
            <a:r>
              <a:rPr lang="es-CO" sz="1800" b="1" dirty="0">
                <a:latin typeface="Tahoma" panose="020B0604030504040204" pitchFamily="34" charset="0"/>
                <a:ea typeface="Tahoma" panose="020B0604030504040204" pitchFamily="34" charset="0"/>
                <a:cs typeface="Tahoma" panose="020B0604030504040204" pitchFamily="34" charset="0"/>
              </a:rPr>
              <a:t> se sancionan de la siguiente manera:</a:t>
            </a:r>
            <a:br>
              <a:rPr lang="es-CO" sz="1800" b="1" dirty="0">
                <a:latin typeface="Tahoma" panose="020B0604030504040204" pitchFamily="34" charset="0"/>
                <a:ea typeface="Tahoma" panose="020B0604030504040204" pitchFamily="34" charset="0"/>
                <a:cs typeface="Tahoma" panose="020B0604030504040204" pitchFamily="34" charset="0"/>
              </a:rPr>
            </a:br>
            <a:r>
              <a:rPr lang="es-CO" sz="1800" b="1" dirty="0">
                <a:latin typeface="Tahoma" panose="020B0604030504040204" pitchFamily="34" charset="0"/>
                <a:ea typeface="Tahoma" panose="020B0604030504040204" pitchFamily="34" charset="0"/>
                <a:cs typeface="Tahoma" panose="020B0604030504040204" pitchFamily="34" charset="0"/>
              </a:rPr>
              <a:t>  </a:t>
            </a:r>
            <a:r>
              <a:rPr lang="es-CO" sz="1800" dirty="0">
                <a:latin typeface="Tahoma" panose="020B0604030504040204" pitchFamily="34" charset="0"/>
                <a:ea typeface="Tahoma" panose="020B0604030504040204" pitchFamily="34" charset="0"/>
                <a:cs typeface="Tahoma" panose="020B0604030504040204" pitchFamily="34" charset="0"/>
              </a:rPr>
              <a:t>Multa  equivalente  al  monto  de  la  cuota  ordinaria  (1.5  %  salario).</a:t>
            </a:r>
            <a:br>
              <a:rPr lang="es-CO" sz="1800" dirty="0">
                <a:latin typeface="Tahoma" panose="020B0604030504040204" pitchFamily="34" charset="0"/>
                <a:ea typeface="Tahoma" panose="020B0604030504040204" pitchFamily="34" charset="0"/>
                <a:cs typeface="Tahoma" panose="020B0604030504040204" pitchFamily="34" charset="0"/>
              </a:rPr>
            </a:br>
            <a:r>
              <a:rPr lang="es-CO" sz="1800" dirty="0">
                <a:latin typeface="Tahoma" panose="020B0604030504040204" pitchFamily="34" charset="0"/>
                <a:ea typeface="Tahoma" panose="020B0604030504040204" pitchFamily="34" charset="0"/>
                <a:cs typeface="Tahoma" panose="020B0604030504040204" pitchFamily="34" charset="0"/>
              </a:rPr>
              <a:t>  Pérdida  de  la  condición  de  delegado  para  la  respectiva  Asamblea.</a:t>
            </a:r>
            <a:br>
              <a:rPr lang="es-CO" sz="1800" dirty="0">
                <a:latin typeface="Tahoma" panose="020B0604030504040204" pitchFamily="34" charset="0"/>
                <a:ea typeface="Tahoma" panose="020B0604030504040204" pitchFamily="34" charset="0"/>
                <a:cs typeface="Tahoma" panose="020B0604030504040204" pitchFamily="34" charset="0"/>
              </a:rPr>
            </a:br>
            <a:r>
              <a:rPr lang="es-CO" sz="1800" dirty="0">
                <a:latin typeface="Tahoma" panose="020B0604030504040204" pitchFamily="34" charset="0"/>
                <a:ea typeface="Tahoma" panose="020B0604030504040204" pitchFamily="34" charset="0"/>
                <a:cs typeface="Tahoma" panose="020B0604030504040204" pitchFamily="34" charset="0"/>
              </a:rPr>
              <a:t>  Suspensión en el ejercicio del cargo entre uno y seis meses</a:t>
            </a:r>
            <a:r>
              <a:rPr lang="es-CO" sz="1800" b="1" dirty="0">
                <a:latin typeface="Tahoma" panose="020B0604030504040204" pitchFamily="34" charset="0"/>
                <a:ea typeface="Tahoma" panose="020B0604030504040204" pitchFamily="34" charset="0"/>
                <a:cs typeface="Tahoma" panose="020B0604030504040204" pitchFamily="34" charset="0"/>
              </a:rPr>
              <a:t>.</a:t>
            </a:r>
            <a:br>
              <a:rPr lang="es-CO" sz="1800" b="1" dirty="0">
                <a:latin typeface="Tahoma" panose="020B0604030504040204" pitchFamily="34" charset="0"/>
                <a:ea typeface="Tahoma" panose="020B0604030504040204" pitchFamily="34" charset="0"/>
                <a:cs typeface="Tahoma" panose="020B0604030504040204" pitchFamily="34" charset="0"/>
              </a:rPr>
            </a:br>
            <a:br>
              <a:rPr lang="es-CO" sz="1800" b="1" dirty="0">
                <a:latin typeface="Tahoma" panose="020B0604030504040204" pitchFamily="34" charset="0"/>
                <a:ea typeface="Tahoma" panose="020B0604030504040204" pitchFamily="34" charset="0"/>
                <a:cs typeface="Tahoma" panose="020B0604030504040204" pitchFamily="34" charset="0"/>
              </a:rPr>
            </a:br>
            <a:r>
              <a:rPr lang="es-CO" sz="1800" b="1" dirty="0">
                <a:solidFill>
                  <a:srgbClr val="FF0000"/>
                </a:solidFill>
                <a:latin typeface="Tahoma" panose="020B0604030504040204" pitchFamily="34" charset="0"/>
                <a:ea typeface="Tahoma" panose="020B0604030504040204" pitchFamily="34" charset="0"/>
                <a:cs typeface="Tahoma" panose="020B0604030504040204" pitchFamily="34" charset="0"/>
              </a:rPr>
              <a:t>ARTICULO 8. Las Faltas leves </a:t>
            </a:r>
            <a:r>
              <a:rPr lang="es-CO" sz="1800" dirty="0">
                <a:latin typeface="Tahoma" panose="020B0604030504040204" pitchFamily="34" charset="0"/>
                <a:ea typeface="Tahoma" panose="020B0604030504040204" pitchFamily="34" charset="0"/>
                <a:cs typeface="Tahoma" panose="020B0604030504040204" pitchFamily="34" charset="0"/>
              </a:rPr>
              <a:t>se sancionan con un llamado de atención o amonestación.</a:t>
            </a:r>
            <a:br>
              <a:rPr lang="es-CO" sz="1800" dirty="0">
                <a:latin typeface="Tahoma" panose="020B0604030504040204" pitchFamily="34" charset="0"/>
                <a:ea typeface="Tahoma" panose="020B0604030504040204" pitchFamily="34" charset="0"/>
                <a:cs typeface="Tahoma" panose="020B0604030504040204" pitchFamily="34" charset="0"/>
              </a:rPr>
            </a:br>
            <a:br>
              <a:rPr lang="es-CO" sz="1800" dirty="0">
                <a:latin typeface="Tahoma" panose="020B0604030504040204" pitchFamily="34" charset="0"/>
                <a:ea typeface="Tahoma" panose="020B0604030504040204" pitchFamily="34" charset="0"/>
                <a:cs typeface="Tahoma" panose="020B0604030504040204" pitchFamily="34" charset="0"/>
              </a:rPr>
            </a:br>
            <a:r>
              <a:rPr lang="es-CO" sz="1800" b="1" dirty="0">
                <a:solidFill>
                  <a:srgbClr val="FF0000"/>
                </a:solidFill>
                <a:latin typeface="Tahoma" panose="020B0604030504040204" pitchFamily="34" charset="0"/>
                <a:ea typeface="Tahoma" panose="020B0604030504040204" pitchFamily="34" charset="0"/>
                <a:cs typeface="Tahoma" panose="020B0604030504040204" pitchFamily="34" charset="0"/>
              </a:rPr>
              <a:t>Parágrafo</a:t>
            </a:r>
            <a:r>
              <a:rPr lang="es-CO" sz="1800" dirty="0">
                <a:latin typeface="Tahoma" panose="020B0604030504040204" pitchFamily="34" charset="0"/>
                <a:ea typeface="Tahoma" panose="020B0604030504040204" pitchFamily="34" charset="0"/>
                <a:cs typeface="Tahoma" panose="020B0604030504040204" pitchFamily="34" charset="0"/>
              </a:rPr>
              <a:t>. Ingreso de los recursos por sanciones.</a:t>
            </a:r>
            <a:endParaRPr lang="es-ES" sz="2000" dirty="0">
              <a:latin typeface="Tahoma" panose="020B0604030504040204" pitchFamily="34" charset="0"/>
              <a:ea typeface="Tahoma" panose="020B0604030504040204" pitchFamily="34" charset="0"/>
              <a:cs typeface="Tahoma" panose="020B0604030504040204" pitchFamily="34" charset="0"/>
            </a:endParaRPr>
          </a:p>
        </p:txBody>
      </p:sp>
      <p:sp>
        <p:nvSpPr>
          <p:cNvPr id="8" name="CuadroTexto 7"/>
          <p:cNvSpPr txBox="1"/>
          <p:nvPr/>
        </p:nvSpPr>
        <p:spPr>
          <a:xfrm>
            <a:off x="1144786" y="6481923"/>
            <a:ext cx="7755458" cy="400110"/>
          </a:xfrm>
          <a:prstGeom prst="rect">
            <a:avLst/>
          </a:prstGeom>
          <a:noFill/>
        </p:spPr>
        <p:txBody>
          <a:bodyPr wrap="square" rtlCol="0">
            <a:spAutoFit/>
          </a:bodyPr>
          <a:lstStyle/>
          <a:p>
            <a:pPr algn="ctr"/>
            <a:r>
              <a:rPr lang="es-CO" sz="2000" dirty="0">
                <a:solidFill>
                  <a:schemeClr val="bg1"/>
                </a:solidFill>
                <a:latin typeface="Tahoma" panose="020B0604030504040204" pitchFamily="34" charset="0"/>
                <a:ea typeface="Tahoma" panose="020B0604030504040204" pitchFamily="34" charset="0"/>
                <a:cs typeface="Tahoma" panose="020B0604030504040204" pitchFamily="34" charset="0"/>
              </a:rPr>
              <a:t>.REGIMEN DISCIPLINARIO</a:t>
            </a:r>
          </a:p>
        </p:txBody>
      </p:sp>
      <p:pic>
        <p:nvPicPr>
          <p:cNvPr id="5" name="Imagen 4"/>
          <p:cNvPicPr>
            <a:picLocks noChangeAspect="1"/>
          </p:cNvPicPr>
          <p:nvPr/>
        </p:nvPicPr>
        <p:blipFill>
          <a:blip r:embed="rId3"/>
          <a:stretch>
            <a:fillRect/>
          </a:stretch>
        </p:blipFill>
        <p:spPr>
          <a:xfrm>
            <a:off x="0" y="-130274"/>
            <a:ext cx="2898618" cy="978754"/>
          </a:xfrm>
          <a:prstGeom prst="rect">
            <a:avLst/>
          </a:prstGeom>
        </p:spPr>
      </p:pic>
    </p:spTree>
    <p:extLst>
      <p:ext uri="{BB962C8B-B14F-4D97-AF65-F5344CB8AC3E}">
        <p14:creationId xmlns:p14="http://schemas.microsoft.com/office/powerpoint/2010/main" val="20232248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0274"/>
            <a:ext cx="9144000" cy="6988274"/>
          </a:xfrm>
          <a:prstGeom prst="rect">
            <a:avLst/>
          </a:prstGeom>
        </p:spPr>
      </p:pic>
      <p:sp>
        <p:nvSpPr>
          <p:cNvPr id="2" name="Título 1"/>
          <p:cNvSpPr>
            <a:spLocks noGrp="1"/>
          </p:cNvSpPr>
          <p:nvPr>
            <p:ph type="ctrTitle"/>
          </p:nvPr>
        </p:nvSpPr>
        <p:spPr>
          <a:xfrm>
            <a:off x="808074" y="943145"/>
            <a:ext cx="8176438" cy="5532298"/>
          </a:xfrm>
        </p:spPr>
        <p:txBody>
          <a:bodyPr>
            <a:noAutofit/>
          </a:bodyPr>
          <a:lstStyle/>
          <a:p>
            <a:pPr algn="l"/>
            <a:r>
              <a:rPr lang="es-CO" sz="1800" b="1" dirty="0">
                <a:latin typeface="Tahoma" panose="020B0604030504040204" pitchFamily="34" charset="0"/>
                <a:ea typeface="Tahoma" panose="020B0604030504040204" pitchFamily="34" charset="0"/>
                <a:cs typeface="Tahoma" panose="020B0604030504040204" pitchFamily="34" charset="0"/>
              </a:rPr>
              <a:t>III.  PROCEDIMIENTO  A  SEGUIR  PARA  LA  APLICACIÓN  DEL  RÉGIMEN  DISCIPLINARIO CONTENIDO EN ESTA REGLAMENTACION.</a:t>
            </a:r>
            <a:br>
              <a:rPr lang="es-CO" sz="1800" b="1" dirty="0">
                <a:latin typeface="Tahoma" panose="020B0604030504040204" pitchFamily="34" charset="0"/>
                <a:ea typeface="Tahoma" panose="020B0604030504040204" pitchFamily="34" charset="0"/>
                <a:cs typeface="Tahoma" panose="020B0604030504040204" pitchFamily="34" charset="0"/>
              </a:rPr>
            </a:br>
            <a:br>
              <a:rPr lang="es-CO" sz="1800" b="1" dirty="0">
                <a:latin typeface="Tahoma" panose="020B0604030504040204" pitchFamily="34" charset="0"/>
                <a:ea typeface="Tahoma" panose="020B0604030504040204" pitchFamily="34" charset="0"/>
                <a:cs typeface="Tahoma" panose="020B0604030504040204" pitchFamily="34" charset="0"/>
              </a:rPr>
            </a:br>
            <a:r>
              <a:rPr lang="es-CO" sz="2000" b="1" dirty="0">
                <a:solidFill>
                  <a:srgbClr val="FF0000"/>
                </a:solidFill>
                <a:latin typeface="Tahoma" panose="020B0604030504040204" pitchFamily="34" charset="0"/>
                <a:ea typeface="Tahoma" panose="020B0604030504040204" pitchFamily="34" charset="0"/>
                <a:cs typeface="Tahoma" panose="020B0604030504040204" pitchFamily="34" charset="0"/>
              </a:rPr>
              <a:t>ARTICULO 9.  Pliego de cargos sin adelantar investigación</a:t>
            </a:r>
            <a:r>
              <a:rPr lang="es-CO" sz="2000" dirty="0">
                <a:latin typeface="Tahoma" panose="020B0604030504040204" pitchFamily="34" charset="0"/>
                <a:ea typeface="Tahoma" panose="020B0604030504040204" pitchFamily="34" charset="0"/>
                <a:cs typeface="Tahoma" panose="020B0604030504040204" pitchFamily="34" charset="0"/>
              </a:rPr>
              <a:t>, se conceden cinco (5) días para que presenten los descargos.</a:t>
            </a:r>
            <a:br>
              <a:rPr lang="es-CO" sz="2000" dirty="0">
                <a:latin typeface="Tahoma" panose="020B0604030504040204" pitchFamily="34" charset="0"/>
                <a:ea typeface="Tahoma" panose="020B0604030504040204" pitchFamily="34" charset="0"/>
                <a:cs typeface="Tahoma" panose="020B0604030504040204" pitchFamily="34" charset="0"/>
              </a:rPr>
            </a:br>
            <a:br>
              <a:rPr lang="es-CO" sz="2000" dirty="0">
                <a:latin typeface="Tahoma" panose="020B0604030504040204" pitchFamily="34" charset="0"/>
                <a:ea typeface="Tahoma" panose="020B0604030504040204" pitchFamily="34" charset="0"/>
                <a:cs typeface="Tahoma" panose="020B0604030504040204" pitchFamily="34" charset="0"/>
              </a:rPr>
            </a:br>
            <a:r>
              <a:rPr lang="es-CO" sz="2000" dirty="0">
                <a:latin typeface="Tahoma" panose="020B0604030504040204" pitchFamily="34" charset="0"/>
                <a:ea typeface="Tahoma" panose="020B0604030504040204" pitchFamily="34" charset="0"/>
                <a:cs typeface="Tahoma" panose="020B0604030504040204" pitchFamily="34" charset="0"/>
              </a:rPr>
              <a:t>Se determina  mediante  Resolución  la  sanción  a  imponer  o  la  absolución  del  o  los  implicados.</a:t>
            </a:r>
            <a:br>
              <a:rPr lang="es-CO" sz="2000" dirty="0">
                <a:latin typeface="Tahoma" panose="020B0604030504040204" pitchFamily="34" charset="0"/>
                <a:ea typeface="Tahoma" panose="020B0604030504040204" pitchFamily="34" charset="0"/>
                <a:cs typeface="Tahoma" panose="020B0604030504040204" pitchFamily="34" charset="0"/>
              </a:rPr>
            </a:br>
            <a:br>
              <a:rPr lang="es-CO" sz="2000" dirty="0">
                <a:latin typeface="Tahoma" panose="020B0604030504040204" pitchFamily="34" charset="0"/>
                <a:ea typeface="Tahoma" panose="020B0604030504040204" pitchFamily="34" charset="0"/>
                <a:cs typeface="Tahoma" panose="020B0604030504040204" pitchFamily="34" charset="0"/>
              </a:rPr>
            </a:br>
            <a:r>
              <a:rPr lang="es-CO" sz="2000" dirty="0">
                <a:latin typeface="Tahoma" panose="020B0604030504040204" pitchFamily="34" charset="0"/>
                <a:ea typeface="Tahoma" panose="020B0604030504040204" pitchFamily="34" charset="0"/>
                <a:cs typeface="Tahoma" panose="020B0604030504040204" pitchFamily="34" charset="0"/>
              </a:rPr>
              <a:t>Si  la  Resolución  es  sancionatoria,  contra  la  misma  procede  el  recurso  de  Reposición, dentro  de  los  cinco  ( 5)  días  siguientes.</a:t>
            </a:r>
            <a:br>
              <a:rPr lang="es-CO" sz="2000" dirty="0">
                <a:latin typeface="Tahoma" panose="020B0604030504040204" pitchFamily="34" charset="0"/>
                <a:ea typeface="Tahoma" panose="020B0604030504040204" pitchFamily="34" charset="0"/>
                <a:cs typeface="Tahoma" panose="020B0604030504040204" pitchFamily="34" charset="0"/>
              </a:rPr>
            </a:br>
            <a:br>
              <a:rPr lang="es-CO" sz="2000" dirty="0">
                <a:latin typeface="Tahoma" panose="020B0604030504040204" pitchFamily="34" charset="0"/>
                <a:ea typeface="Tahoma" panose="020B0604030504040204" pitchFamily="34" charset="0"/>
                <a:cs typeface="Tahoma" panose="020B0604030504040204" pitchFamily="34" charset="0"/>
              </a:rPr>
            </a:br>
            <a:r>
              <a:rPr lang="es-CO" sz="2000" dirty="0">
                <a:latin typeface="Tahoma" panose="020B0604030504040204" pitchFamily="34" charset="0"/>
                <a:ea typeface="Tahoma" panose="020B0604030504040204" pitchFamily="34" charset="0"/>
                <a:cs typeface="Tahoma" panose="020B0604030504040204" pitchFamily="34" charset="0"/>
              </a:rPr>
              <a:t>Recurso  de  apelación  ante  la  instancia  Superior.</a:t>
            </a:r>
            <a:br>
              <a:rPr lang="es-CO" sz="2000" dirty="0">
                <a:latin typeface="Tahoma" panose="020B0604030504040204" pitchFamily="34" charset="0"/>
                <a:ea typeface="Tahoma" panose="020B0604030504040204" pitchFamily="34" charset="0"/>
                <a:cs typeface="Tahoma" panose="020B0604030504040204" pitchFamily="34" charset="0"/>
              </a:rPr>
            </a:br>
            <a:br>
              <a:rPr lang="es-CO" sz="2000" dirty="0">
                <a:latin typeface="Tahoma" panose="020B0604030504040204" pitchFamily="34" charset="0"/>
                <a:ea typeface="Tahoma" panose="020B0604030504040204" pitchFamily="34" charset="0"/>
                <a:cs typeface="Tahoma" panose="020B0604030504040204" pitchFamily="34" charset="0"/>
              </a:rPr>
            </a:br>
            <a:r>
              <a:rPr lang="es-CO" sz="2000" b="1" dirty="0">
                <a:solidFill>
                  <a:srgbClr val="FF0000"/>
                </a:solidFill>
                <a:latin typeface="Tahoma" panose="020B0604030504040204" pitchFamily="34" charset="0"/>
                <a:ea typeface="Tahoma" panose="020B0604030504040204" pitchFamily="34" charset="0"/>
                <a:cs typeface="Tahoma" panose="020B0604030504040204" pitchFamily="34" charset="0"/>
              </a:rPr>
              <a:t>ARTICULO 10. Investigación Disciplinaria:</a:t>
            </a:r>
            <a:r>
              <a:rPr lang="es-CO" sz="2000" dirty="0">
                <a:latin typeface="Tahoma" panose="020B0604030504040204" pitchFamily="34" charset="0"/>
                <a:ea typeface="Tahoma" panose="020B0604030504040204" pitchFamily="34" charset="0"/>
                <a:cs typeface="Tahoma" panose="020B0604030504040204" pitchFamily="34" charset="0"/>
              </a:rPr>
              <a:t> no podrá ser superior a seis (6) meses.</a:t>
            </a:r>
            <a:br>
              <a:rPr lang="es-CO" sz="2000" dirty="0">
                <a:latin typeface="Tahoma" panose="020B0604030504040204" pitchFamily="34" charset="0"/>
                <a:ea typeface="Tahoma" panose="020B0604030504040204" pitchFamily="34" charset="0"/>
                <a:cs typeface="Tahoma" panose="020B0604030504040204" pitchFamily="34" charset="0"/>
              </a:rPr>
            </a:br>
            <a:br>
              <a:rPr lang="es-CO" sz="2000" dirty="0">
                <a:latin typeface="Tahoma" panose="020B0604030504040204" pitchFamily="34" charset="0"/>
                <a:ea typeface="Tahoma" panose="020B0604030504040204" pitchFamily="34" charset="0"/>
                <a:cs typeface="Tahoma" panose="020B0604030504040204" pitchFamily="34" charset="0"/>
              </a:rPr>
            </a:br>
            <a:endParaRPr lang="es-ES" sz="2000" dirty="0">
              <a:latin typeface="Tahoma" panose="020B0604030504040204" pitchFamily="34" charset="0"/>
              <a:ea typeface="Tahoma" panose="020B0604030504040204" pitchFamily="34" charset="0"/>
              <a:cs typeface="Tahoma" panose="020B0604030504040204" pitchFamily="34" charset="0"/>
            </a:endParaRPr>
          </a:p>
        </p:txBody>
      </p:sp>
      <p:sp>
        <p:nvSpPr>
          <p:cNvPr id="8" name="CuadroTexto 7"/>
          <p:cNvSpPr txBox="1"/>
          <p:nvPr/>
        </p:nvSpPr>
        <p:spPr>
          <a:xfrm>
            <a:off x="1144786" y="6475443"/>
            <a:ext cx="7755458" cy="400110"/>
          </a:xfrm>
          <a:prstGeom prst="rect">
            <a:avLst/>
          </a:prstGeom>
          <a:noFill/>
        </p:spPr>
        <p:txBody>
          <a:bodyPr wrap="square" rtlCol="0">
            <a:spAutoFit/>
          </a:bodyPr>
          <a:lstStyle/>
          <a:p>
            <a:pPr algn="ctr"/>
            <a:r>
              <a:rPr lang="es-CO" sz="2000" dirty="0">
                <a:solidFill>
                  <a:schemeClr val="bg1"/>
                </a:solidFill>
                <a:latin typeface="Tahoma" panose="020B0604030504040204" pitchFamily="34" charset="0"/>
                <a:ea typeface="Tahoma" panose="020B0604030504040204" pitchFamily="34" charset="0"/>
                <a:cs typeface="Tahoma" panose="020B0604030504040204" pitchFamily="34" charset="0"/>
              </a:rPr>
              <a:t>.REGIMEN DISCIPLINARIO</a:t>
            </a:r>
          </a:p>
        </p:txBody>
      </p:sp>
      <p:pic>
        <p:nvPicPr>
          <p:cNvPr id="5" name="Imagen 4"/>
          <p:cNvPicPr>
            <a:picLocks noChangeAspect="1"/>
          </p:cNvPicPr>
          <p:nvPr/>
        </p:nvPicPr>
        <p:blipFill>
          <a:blip r:embed="rId3"/>
          <a:stretch>
            <a:fillRect/>
          </a:stretch>
        </p:blipFill>
        <p:spPr>
          <a:xfrm>
            <a:off x="0" y="-147827"/>
            <a:ext cx="2898618" cy="978754"/>
          </a:xfrm>
          <a:prstGeom prst="rect">
            <a:avLst/>
          </a:prstGeom>
        </p:spPr>
      </p:pic>
    </p:spTree>
    <p:extLst>
      <p:ext uri="{BB962C8B-B14F-4D97-AF65-F5344CB8AC3E}">
        <p14:creationId xmlns:p14="http://schemas.microsoft.com/office/powerpoint/2010/main" val="13545524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0274"/>
            <a:ext cx="9144000" cy="6988274"/>
          </a:xfrm>
          <a:prstGeom prst="rect">
            <a:avLst/>
          </a:prstGeom>
        </p:spPr>
      </p:pic>
      <p:sp>
        <p:nvSpPr>
          <p:cNvPr id="2" name="Título 1"/>
          <p:cNvSpPr>
            <a:spLocks noGrp="1"/>
          </p:cNvSpPr>
          <p:nvPr>
            <p:ph type="ctrTitle"/>
          </p:nvPr>
        </p:nvSpPr>
        <p:spPr>
          <a:xfrm>
            <a:off x="808074" y="943145"/>
            <a:ext cx="8176438" cy="5532298"/>
          </a:xfrm>
        </p:spPr>
        <p:txBody>
          <a:bodyPr>
            <a:noAutofit/>
          </a:bodyPr>
          <a:lstStyle/>
          <a:p>
            <a:pPr algn="l"/>
            <a:r>
              <a:rPr lang="es-CO" sz="1800" b="1" dirty="0">
                <a:latin typeface="Tahoma" panose="020B0604030504040204" pitchFamily="34" charset="0"/>
                <a:ea typeface="Tahoma" panose="020B0604030504040204" pitchFamily="34" charset="0"/>
                <a:cs typeface="Tahoma" panose="020B0604030504040204" pitchFamily="34" charset="0"/>
              </a:rPr>
              <a:t>III.  PROCEDIMIENTO  A  SEGUIR  PARA  LA  APLICACIÓN  DEL  RÉGIMEN  DISCIPLINARIO CONTENIDO EN ESTA REGLAMENTACION.</a:t>
            </a:r>
            <a:br>
              <a:rPr lang="es-CO" sz="1800" b="1" dirty="0">
                <a:latin typeface="Tahoma" panose="020B0604030504040204" pitchFamily="34" charset="0"/>
                <a:ea typeface="Tahoma" panose="020B0604030504040204" pitchFamily="34" charset="0"/>
                <a:cs typeface="Tahoma" panose="020B0604030504040204" pitchFamily="34" charset="0"/>
              </a:rPr>
            </a:br>
            <a:br>
              <a:rPr lang="es-CO" sz="2000" dirty="0">
                <a:latin typeface="Tahoma" panose="020B0604030504040204" pitchFamily="34" charset="0"/>
                <a:ea typeface="Tahoma" panose="020B0604030504040204" pitchFamily="34" charset="0"/>
                <a:cs typeface="Tahoma" panose="020B0604030504040204" pitchFamily="34" charset="0"/>
              </a:rPr>
            </a:br>
            <a:r>
              <a:rPr lang="es-CO" sz="1800" b="1" dirty="0">
                <a:solidFill>
                  <a:srgbClr val="FF0000"/>
                </a:solidFill>
                <a:latin typeface="Tahoma" panose="020B0604030504040204" pitchFamily="34" charset="0"/>
                <a:ea typeface="Tahoma" panose="020B0604030504040204" pitchFamily="34" charset="0"/>
                <a:cs typeface="Tahoma" panose="020B0604030504040204" pitchFamily="34" charset="0"/>
              </a:rPr>
              <a:t>ARTICULO  11. Desarrollo  de  la  investigación  y  resultados</a:t>
            </a:r>
            <a:r>
              <a:rPr lang="es-CO" sz="2000" dirty="0">
                <a:latin typeface="Tahoma" panose="020B0604030504040204" pitchFamily="34" charset="0"/>
                <a:ea typeface="Tahoma" panose="020B0604030504040204" pitchFamily="34" charset="0"/>
                <a:cs typeface="Tahoma" panose="020B0604030504040204" pitchFamily="34" charset="0"/>
              </a:rPr>
              <a:t>. </a:t>
            </a:r>
            <a:br>
              <a:rPr lang="es-CO" sz="2000" dirty="0">
                <a:latin typeface="Tahoma" panose="020B0604030504040204" pitchFamily="34" charset="0"/>
                <a:ea typeface="Tahoma" panose="020B0604030504040204" pitchFamily="34" charset="0"/>
                <a:cs typeface="Tahoma" panose="020B0604030504040204" pitchFamily="34" charset="0"/>
              </a:rPr>
            </a:br>
            <a:br>
              <a:rPr lang="es-CO" sz="20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11.1. APERTURA  DE  INVESTIGACIÓN,  comisión  integrada  por  tres  directivos. </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11.2.  La  RESOLUCION  DE  APERTURA  DE  INVESTIGACIÓN  DISCIPLINARIA.</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11.3. Esta Resolución deberá ser notificada al o los implicados.</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11.4. La Comisión investigadora valorará las pruebas solicitadas por el o los implicados.</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115. Distribución del trabajo de la comisión.</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11.6. Informe  a  la  Junta  Directiva  Nacional  o  Junta  Subdirectiva.</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11.7. La  Junta  Directiva  Nacional  o  Junta  Subdirectiva, recibe todos los soportes.</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11.8. Se define la formulación de cargos o del archivo, y mediante Resolución motivada, que no admite recurso alguno.</a:t>
            </a:r>
            <a:endParaRPr lang="es-ES" sz="1600" dirty="0">
              <a:latin typeface="Tahoma" panose="020B0604030504040204" pitchFamily="34" charset="0"/>
              <a:ea typeface="Tahoma" panose="020B0604030504040204" pitchFamily="34" charset="0"/>
              <a:cs typeface="Tahoma" panose="020B0604030504040204" pitchFamily="34" charset="0"/>
            </a:endParaRPr>
          </a:p>
        </p:txBody>
      </p:sp>
      <p:sp>
        <p:nvSpPr>
          <p:cNvPr id="8" name="CuadroTexto 7"/>
          <p:cNvSpPr txBox="1"/>
          <p:nvPr/>
        </p:nvSpPr>
        <p:spPr>
          <a:xfrm>
            <a:off x="1144786" y="6457489"/>
            <a:ext cx="7755458" cy="400110"/>
          </a:xfrm>
          <a:prstGeom prst="rect">
            <a:avLst/>
          </a:prstGeom>
          <a:noFill/>
        </p:spPr>
        <p:txBody>
          <a:bodyPr wrap="square" rtlCol="0">
            <a:spAutoFit/>
          </a:bodyPr>
          <a:lstStyle/>
          <a:p>
            <a:pPr algn="ctr"/>
            <a:r>
              <a:rPr lang="es-CO" sz="2000" dirty="0">
                <a:solidFill>
                  <a:schemeClr val="bg1"/>
                </a:solidFill>
                <a:latin typeface="Tahoma" panose="020B0604030504040204" pitchFamily="34" charset="0"/>
                <a:ea typeface="Tahoma" panose="020B0604030504040204" pitchFamily="34" charset="0"/>
                <a:cs typeface="Tahoma" panose="020B0604030504040204" pitchFamily="34" charset="0"/>
              </a:rPr>
              <a:t>.REGIMEN DISCIPLINARIO</a:t>
            </a:r>
          </a:p>
        </p:txBody>
      </p:sp>
      <p:pic>
        <p:nvPicPr>
          <p:cNvPr id="5" name="Imagen 4"/>
          <p:cNvPicPr>
            <a:picLocks noChangeAspect="1"/>
          </p:cNvPicPr>
          <p:nvPr/>
        </p:nvPicPr>
        <p:blipFill>
          <a:blip r:embed="rId3"/>
          <a:stretch>
            <a:fillRect/>
          </a:stretch>
        </p:blipFill>
        <p:spPr>
          <a:xfrm>
            <a:off x="0" y="-130274"/>
            <a:ext cx="2898618" cy="978754"/>
          </a:xfrm>
          <a:prstGeom prst="rect">
            <a:avLst/>
          </a:prstGeom>
        </p:spPr>
      </p:pic>
    </p:spTree>
    <p:extLst>
      <p:ext uri="{BB962C8B-B14F-4D97-AF65-F5344CB8AC3E}">
        <p14:creationId xmlns:p14="http://schemas.microsoft.com/office/powerpoint/2010/main" val="2026017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0274"/>
            <a:ext cx="9144000" cy="6988274"/>
          </a:xfrm>
          <a:prstGeom prst="rect">
            <a:avLst/>
          </a:prstGeom>
        </p:spPr>
      </p:pic>
      <p:sp>
        <p:nvSpPr>
          <p:cNvPr id="2" name="Título 1"/>
          <p:cNvSpPr>
            <a:spLocks noGrp="1"/>
          </p:cNvSpPr>
          <p:nvPr>
            <p:ph type="ctrTitle"/>
          </p:nvPr>
        </p:nvSpPr>
        <p:spPr>
          <a:xfrm>
            <a:off x="808074" y="943145"/>
            <a:ext cx="8176438" cy="5532298"/>
          </a:xfrm>
        </p:spPr>
        <p:txBody>
          <a:bodyPr>
            <a:noAutofit/>
          </a:bodyPr>
          <a:lstStyle/>
          <a:p>
            <a:pPr algn="l"/>
            <a:r>
              <a:rPr lang="es-CO" sz="1800" b="1" dirty="0">
                <a:latin typeface="Tahoma" panose="020B0604030504040204" pitchFamily="34" charset="0"/>
                <a:ea typeface="Tahoma" panose="020B0604030504040204" pitchFamily="34" charset="0"/>
                <a:cs typeface="Tahoma" panose="020B0604030504040204" pitchFamily="34" charset="0"/>
              </a:rPr>
              <a:t>III.  PROCEDIMIENTO  A  SEGUIR  PARA  LA  APLICACIÓN  DEL  RÉGIMEN  DISCIPLINARIO CONTENIDO EN ESTA REGLAMENTACION.</a:t>
            </a:r>
            <a:br>
              <a:rPr lang="es-CO" sz="1800" b="1" dirty="0">
                <a:latin typeface="Tahoma" panose="020B0604030504040204" pitchFamily="34" charset="0"/>
                <a:ea typeface="Tahoma" panose="020B0604030504040204" pitchFamily="34" charset="0"/>
                <a:cs typeface="Tahoma" panose="020B0604030504040204" pitchFamily="34" charset="0"/>
              </a:rPr>
            </a:br>
            <a:br>
              <a:rPr lang="es-CO" sz="2000" dirty="0">
                <a:latin typeface="Tahoma" panose="020B0604030504040204" pitchFamily="34" charset="0"/>
                <a:ea typeface="Tahoma" panose="020B0604030504040204" pitchFamily="34" charset="0"/>
                <a:cs typeface="Tahoma" panose="020B0604030504040204" pitchFamily="34" charset="0"/>
              </a:rPr>
            </a:br>
            <a:r>
              <a:rPr lang="es-CO" sz="1800" b="1" dirty="0">
                <a:solidFill>
                  <a:srgbClr val="FF0000"/>
                </a:solidFill>
                <a:latin typeface="Tahoma" panose="020B0604030504040204" pitchFamily="34" charset="0"/>
                <a:ea typeface="Tahoma" panose="020B0604030504040204" pitchFamily="34" charset="0"/>
                <a:cs typeface="Tahoma" panose="020B0604030504040204" pitchFamily="34" charset="0"/>
              </a:rPr>
              <a:t>ARTICULO  12.  De  la  formulación  de  cargos.</a:t>
            </a:r>
            <a:br>
              <a:rPr lang="es-CO" sz="2000" dirty="0">
                <a:latin typeface="Tahoma" panose="020B0604030504040204" pitchFamily="34" charset="0"/>
                <a:ea typeface="Tahoma" panose="020B0604030504040204" pitchFamily="34" charset="0"/>
                <a:cs typeface="Tahoma" panose="020B0604030504040204" pitchFamily="34" charset="0"/>
              </a:rPr>
            </a:br>
            <a:br>
              <a:rPr lang="es-CO" sz="20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12.1. Se elaborará un PLIEGO DE CARGOS: </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  La  descripción  de los  hechos  investigados,   tiempo, modo  y  lugar.</a:t>
            </a: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  Las disposiciones estatutarias que se considere fueron violadas con la conducta.</a:t>
            </a: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  La identificación del o los posibles responsables de haberlas cometido.</a:t>
            </a: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  El análisis de los resultados de las pruebas practicadas.</a:t>
            </a: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  La calificación de la falta (Gravísima, Grave o leve).</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12.2.  Notificación del  pliego  de  cargos, 10 días para descargos.</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12.3. Solicitud o aporte de pruebas en los DESCARGOS.</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12.4. Decisión definitiva, resolución de Archivo o Resolución sancionatoria. </a:t>
            </a:r>
            <a:br>
              <a:rPr lang="es-CO" sz="1600" dirty="0">
                <a:latin typeface="Tahoma" panose="020B0604030504040204" pitchFamily="34" charset="0"/>
                <a:ea typeface="Tahoma" panose="020B0604030504040204" pitchFamily="34" charset="0"/>
                <a:cs typeface="Tahoma" panose="020B0604030504040204" pitchFamily="34" charset="0"/>
              </a:rPr>
            </a:br>
            <a:endParaRPr lang="es-ES" sz="1600" dirty="0">
              <a:latin typeface="Tahoma" panose="020B0604030504040204" pitchFamily="34" charset="0"/>
              <a:ea typeface="Tahoma" panose="020B0604030504040204" pitchFamily="34" charset="0"/>
              <a:cs typeface="Tahoma" panose="020B0604030504040204" pitchFamily="34" charset="0"/>
            </a:endParaRPr>
          </a:p>
        </p:txBody>
      </p:sp>
      <p:sp>
        <p:nvSpPr>
          <p:cNvPr id="8" name="CuadroTexto 7"/>
          <p:cNvSpPr txBox="1"/>
          <p:nvPr/>
        </p:nvSpPr>
        <p:spPr>
          <a:xfrm>
            <a:off x="1229054" y="6350760"/>
            <a:ext cx="7755458" cy="400110"/>
          </a:xfrm>
          <a:prstGeom prst="rect">
            <a:avLst/>
          </a:prstGeom>
          <a:noFill/>
        </p:spPr>
        <p:txBody>
          <a:bodyPr wrap="square" rtlCol="0">
            <a:spAutoFit/>
          </a:bodyPr>
          <a:lstStyle/>
          <a:p>
            <a:pPr algn="ctr"/>
            <a:r>
              <a:rPr lang="es-CO" sz="2000" dirty="0">
                <a:solidFill>
                  <a:schemeClr val="bg1"/>
                </a:solidFill>
                <a:latin typeface="Tahoma" panose="020B0604030504040204" pitchFamily="34" charset="0"/>
                <a:ea typeface="Tahoma" panose="020B0604030504040204" pitchFamily="34" charset="0"/>
                <a:cs typeface="Tahoma" panose="020B0604030504040204" pitchFamily="34" charset="0"/>
              </a:rPr>
              <a:t>.REGIMEN DISCIPLINARIO</a:t>
            </a:r>
          </a:p>
        </p:txBody>
      </p:sp>
      <p:pic>
        <p:nvPicPr>
          <p:cNvPr id="5" name="Imagen 4"/>
          <p:cNvPicPr>
            <a:picLocks noChangeAspect="1"/>
          </p:cNvPicPr>
          <p:nvPr/>
        </p:nvPicPr>
        <p:blipFill>
          <a:blip r:embed="rId3"/>
          <a:stretch>
            <a:fillRect/>
          </a:stretch>
        </p:blipFill>
        <p:spPr>
          <a:xfrm>
            <a:off x="0" y="-130274"/>
            <a:ext cx="2898618" cy="978754"/>
          </a:xfrm>
          <a:prstGeom prst="rect">
            <a:avLst/>
          </a:prstGeom>
        </p:spPr>
      </p:pic>
    </p:spTree>
    <p:extLst>
      <p:ext uri="{BB962C8B-B14F-4D97-AF65-F5344CB8AC3E}">
        <p14:creationId xmlns:p14="http://schemas.microsoft.com/office/powerpoint/2010/main" val="19797594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8699"/>
            <a:ext cx="9144000" cy="6988274"/>
          </a:xfrm>
          <a:prstGeom prst="rect">
            <a:avLst/>
          </a:prstGeom>
        </p:spPr>
      </p:pic>
      <p:sp>
        <p:nvSpPr>
          <p:cNvPr id="2" name="Título 1"/>
          <p:cNvSpPr>
            <a:spLocks noGrp="1"/>
          </p:cNvSpPr>
          <p:nvPr>
            <p:ph type="ctrTitle"/>
          </p:nvPr>
        </p:nvSpPr>
        <p:spPr>
          <a:xfrm>
            <a:off x="808074" y="943145"/>
            <a:ext cx="8176438" cy="5532298"/>
          </a:xfrm>
        </p:spPr>
        <p:txBody>
          <a:bodyPr>
            <a:noAutofit/>
          </a:bodyPr>
          <a:lstStyle/>
          <a:p>
            <a:pPr algn="l"/>
            <a:r>
              <a:rPr lang="es-CO" sz="1800" b="1" dirty="0">
                <a:latin typeface="Tahoma" panose="020B0604030504040204" pitchFamily="34" charset="0"/>
                <a:ea typeface="Tahoma" panose="020B0604030504040204" pitchFamily="34" charset="0"/>
                <a:cs typeface="Tahoma" panose="020B0604030504040204" pitchFamily="34" charset="0"/>
              </a:rPr>
              <a:t>III.  PROCEDIMIENTO  A  SEGUIR  PARA  LA  APLICACIÓN  DEL  RÉGIMEN  DISCIPLINARIO CONTENIDO EN ESTA REGLAMENTACION.</a:t>
            </a:r>
            <a:br>
              <a:rPr lang="es-CO" sz="1800" b="1" dirty="0">
                <a:latin typeface="Tahoma" panose="020B0604030504040204" pitchFamily="34" charset="0"/>
                <a:ea typeface="Tahoma" panose="020B0604030504040204" pitchFamily="34" charset="0"/>
                <a:cs typeface="Tahoma" panose="020B0604030504040204" pitchFamily="34" charset="0"/>
              </a:rPr>
            </a:br>
            <a:br>
              <a:rPr lang="es-CO" sz="2000" dirty="0">
                <a:latin typeface="Tahoma" panose="020B0604030504040204" pitchFamily="34" charset="0"/>
                <a:ea typeface="Tahoma" panose="020B0604030504040204" pitchFamily="34" charset="0"/>
                <a:cs typeface="Tahoma" panose="020B0604030504040204" pitchFamily="34" charset="0"/>
              </a:rPr>
            </a:br>
            <a:r>
              <a:rPr lang="es-CO" sz="1800" b="1" dirty="0">
                <a:solidFill>
                  <a:srgbClr val="FF0000"/>
                </a:solidFill>
                <a:latin typeface="Tahoma" panose="020B0604030504040204" pitchFamily="34" charset="0"/>
                <a:ea typeface="Tahoma" panose="020B0604030504040204" pitchFamily="34" charset="0"/>
                <a:cs typeface="Tahoma" panose="020B0604030504040204" pitchFamily="34" charset="0"/>
              </a:rPr>
              <a:t>ARTICULO 13. Sobre la Resolución Sancionatoria. </a:t>
            </a:r>
            <a:br>
              <a:rPr lang="es-CO" sz="1800" b="1" dirty="0">
                <a:solidFill>
                  <a:srgbClr val="FF0000"/>
                </a:solidFill>
                <a:latin typeface="Tahoma" panose="020B0604030504040204" pitchFamily="34" charset="0"/>
                <a:ea typeface="Tahoma" panose="020B0604030504040204" pitchFamily="34" charset="0"/>
                <a:cs typeface="Tahoma" panose="020B0604030504040204" pitchFamily="34" charset="0"/>
              </a:rPr>
            </a:br>
            <a:br>
              <a:rPr lang="es-CO" sz="20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13.1.  La  Resolución  deberá  notificarse  personalmente.</a:t>
            </a: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	    RECURSO  DE  APELACION  EN  EL  EFECTO  SUSPENSIVO.</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13.2. La APELACION resuelta por la Asamblea. </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13.3. Una vez resuelta la APELACION, </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800" b="1" dirty="0">
                <a:solidFill>
                  <a:srgbClr val="FF0000"/>
                </a:solidFill>
                <a:latin typeface="Tahoma" panose="020B0604030504040204" pitchFamily="34" charset="0"/>
                <a:ea typeface="Tahoma" panose="020B0604030504040204" pitchFamily="34" charset="0"/>
                <a:cs typeface="Tahoma" panose="020B0604030504040204" pitchFamily="34" charset="0"/>
              </a:rPr>
              <a:t>ARTICULO 14. Sobre la suspensión provisional del o los investigados.</a:t>
            </a:r>
            <a:br>
              <a:rPr lang="es-CO" sz="1600" b="1" dirty="0">
                <a:solidFill>
                  <a:srgbClr val="FF0000"/>
                </a:solidFill>
                <a:latin typeface="Tahoma" panose="020B0604030504040204" pitchFamily="34" charset="0"/>
                <a:ea typeface="Tahoma" panose="020B0604030504040204" pitchFamily="34" charset="0"/>
                <a:cs typeface="Tahoma" panose="020B0604030504040204" pitchFamily="34" charset="0"/>
              </a:rPr>
            </a:br>
            <a:endParaRPr lang="es-ES" sz="16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8" name="CuadroTexto 7"/>
          <p:cNvSpPr txBox="1"/>
          <p:nvPr/>
        </p:nvSpPr>
        <p:spPr>
          <a:xfrm>
            <a:off x="1144786" y="6466667"/>
            <a:ext cx="7755458" cy="400110"/>
          </a:xfrm>
          <a:prstGeom prst="rect">
            <a:avLst/>
          </a:prstGeom>
          <a:noFill/>
        </p:spPr>
        <p:txBody>
          <a:bodyPr wrap="square" rtlCol="0">
            <a:spAutoFit/>
          </a:bodyPr>
          <a:lstStyle/>
          <a:p>
            <a:pPr algn="ctr"/>
            <a:r>
              <a:rPr lang="es-CO" sz="2000" dirty="0">
                <a:solidFill>
                  <a:schemeClr val="bg1"/>
                </a:solidFill>
                <a:latin typeface="Tahoma" panose="020B0604030504040204" pitchFamily="34" charset="0"/>
                <a:ea typeface="Tahoma" panose="020B0604030504040204" pitchFamily="34" charset="0"/>
                <a:cs typeface="Tahoma" panose="020B0604030504040204" pitchFamily="34" charset="0"/>
              </a:rPr>
              <a:t>.REGIMEN DISCIPLINARIO</a:t>
            </a:r>
          </a:p>
        </p:txBody>
      </p:sp>
      <p:pic>
        <p:nvPicPr>
          <p:cNvPr id="5" name="Imagen 4"/>
          <p:cNvPicPr>
            <a:picLocks noChangeAspect="1"/>
          </p:cNvPicPr>
          <p:nvPr/>
        </p:nvPicPr>
        <p:blipFill>
          <a:blip r:embed="rId3"/>
          <a:stretch>
            <a:fillRect/>
          </a:stretch>
        </p:blipFill>
        <p:spPr>
          <a:xfrm>
            <a:off x="279211" y="-118699"/>
            <a:ext cx="2898618" cy="978754"/>
          </a:xfrm>
          <a:prstGeom prst="rect">
            <a:avLst/>
          </a:prstGeom>
        </p:spPr>
      </p:pic>
    </p:spTree>
    <p:extLst>
      <p:ext uri="{BB962C8B-B14F-4D97-AF65-F5344CB8AC3E}">
        <p14:creationId xmlns:p14="http://schemas.microsoft.com/office/powerpoint/2010/main" val="18689008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0274"/>
            <a:ext cx="9144000" cy="6988274"/>
          </a:xfrm>
          <a:prstGeom prst="rect">
            <a:avLst/>
          </a:prstGeom>
        </p:spPr>
      </p:pic>
      <p:sp>
        <p:nvSpPr>
          <p:cNvPr id="2" name="Título 1"/>
          <p:cNvSpPr>
            <a:spLocks noGrp="1"/>
          </p:cNvSpPr>
          <p:nvPr>
            <p:ph type="ctrTitle"/>
          </p:nvPr>
        </p:nvSpPr>
        <p:spPr>
          <a:xfrm>
            <a:off x="808074" y="943145"/>
            <a:ext cx="8176438" cy="5532298"/>
          </a:xfrm>
        </p:spPr>
        <p:txBody>
          <a:bodyPr>
            <a:noAutofit/>
          </a:bodyPr>
          <a:lstStyle/>
          <a:p>
            <a:pPr algn="l"/>
            <a:br>
              <a:rPr lang="es-CO" sz="2000" dirty="0">
                <a:latin typeface="Tahoma" panose="020B0604030504040204" pitchFamily="34" charset="0"/>
                <a:ea typeface="Tahoma" panose="020B0604030504040204" pitchFamily="34" charset="0"/>
                <a:cs typeface="Tahoma" panose="020B0604030504040204" pitchFamily="34" charset="0"/>
              </a:rPr>
            </a:br>
            <a:r>
              <a:rPr lang="es-CO" sz="2000" b="1" dirty="0">
                <a:latin typeface="Tahoma" panose="020B0604030504040204" pitchFamily="34" charset="0"/>
                <a:ea typeface="Tahoma" panose="020B0604030504040204" pitchFamily="34" charset="0"/>
                <a:cs typeface="Tahoma" panose="020B0604030504040204" pitchFamily="34" charset="0"/>
              </a:rPr>
              <a:t>IV. NOTIFICACIONES:</a:t>
            </a:r>
            <a:br>
              <a:rPr lang="es-CO" sz="2000" dirty="0">
                <a:latin typeface="Tahoma" panose="020B0604030504040204" pitchFamily="34" charset="0"/>
                <a:ea typeface="Tahoma" panose="020B0604030504040204" pitchFamily="34" charset="0"/>
                <a:cs typeface="Tahoma" panose="020B0604030504040204" pitchFamily="34" charset="0"/>
              </a:rPr>
            </a:br>
            <a:br>
              <a:rPr lang="es-CO" sz="2000" dirty="0">
                <a:latin typeface="Tahoma" panose="020B0604030504040204" pitchFamily="34" charset="0"/>
                <a:ea typeface="Tahoma" panose="020B0604030504040204" pitchFamily="34" charset="0"/>
                <a:cs typeface="Tahoma" panose="020B0604030504040204" pitchFamily="34" charset="0"/>
              </a:rPr>
            </a:br>
            <a:r>
              <a:rPr lang="es-CO" sz="1600" b="1" dirty="0">
                <a:solidFill>
                  <a:srgbClr val="FF0000"/>
                </a:solidFill>
                <a:latin typeface="Tahoma" panose="020B0604030504040204" pitchFamily="34" charset="0"/>
                <a:ea typeface="Tahoma" panose="020B0604030504040204" pitchFamily="34" charset="0"/>
                <a:cs typeface="Tahoma" panose="020B0604030504040204" pitchFamily="34" charset="0"/>
              </a:rPr>
              <a:t>ARTÍCULO 15. De la notificación personal</a:t>
            </a:r>
            <a:r>
              <a:rPr lang="es-CO" sz="1600" dirty="0">
                <a:latin typeface="Tahoma" panose="020B0604030504040204" pitchFamily="34" charset="0"/>
                <a:ea typeface="Tahoma" panose="020B0604030504040204" pitchFamily="34" charset="0"/>
                <a:cs typeface="Tahoma" panose="020B0604030504040204" pitchFamily="34" charset="0"/>
              </a:rPr>
              <a:t>.  Deberán  notificarse  de  manera  personal  la  Resolución de Apertura de Investigación, el decreto de pruebas, el Pliego de Cargos y la Resolución sancionatoria.</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b="1" dirty="0">
                <a:solidFill>
                  <a:srgbClr val="FF0000"/>
                </a:solidFill>
                <a:latin typeface="Tahoma" panose="020B0604030504040204" pitchFamily="34" charset="0"/>
                <a:ea typeface="Tahoma" panose="020B0604030504040204" pitchFamily="34" charset="0"/>
                <a:cs typeface="Tahoma" panose="020B0604030504040204" pitchFamily="34" charset="0"/>
              </a:rPr>
              <a:t>ARTICULO 16. Si no fuere posible efectuar la notificación</a:t>
            </a:r>
            <a:br>
              <a:rPr lang="es-CO" sz="1600" b="1" dirty="0">
                <a:solidFill>
                  <a:srgbClr val="FF0000"/>
                </a:solidFill>
                <a:latin typeface="Tahoma" panose="020B0604030504040204" pitchFamily="34" charset="0"/>
                <a:ea typeface="Tahoma" panose="020B0604030504040204" pitchFamily="34" charset="0"/>
                <a:cs typeface="Tahoma" panose="020B0604030504040204" pitchFamily="34" charset="0"/>
              </a:rPr>
            </a:br>
            <a:br>
              <a:rPr lang="es-CO" sz="1600" b="1" dirty="0">
                <a:solidFill>
                  <a:srgbClr val="FF0000"/>
                </a:solidFill>
                <a:latin typeface="Tahoma" panose="020B0604030504040204" pitchFamily="34" charset="0"/>
                <a:ea typeface="Tahoma" panose="020B0604030504040204" pitchFamily="34" charset="0"/>
                <a:cs typeface="Tahoma" panose="020B0604030504040204" pitchFamily="34" charset="0"/>
              </a:rPr>
            </a:br>
            <a:r>
              <a:rPr lang="es-CO" sz="1600" b="1" dirty="0">
                <a:solidFill>
                  <a:srgbClr val="FF0000"/>
                </a:solidFill>
                <a:latin typeface="Tahoma" panose="020B0604030504040204" pitchFamily="34" charset="0"/>
                <a:ea typeface="Tahoma" panose="020B0604030504040204" pitchFamily="34" charset="0"/>
                <a:cs typeface="Tahoma" panose="020B0604030504040204" pitchFamily="34" charset="0"/>
              </a:rPr>
              <a:t>ARTÍCULO  17.  La  notificación  vía  correo  certificado  a  su  dirección  de  residencia.</a:t>
            </a:r>
            <a:br>
              <a:rPr lang="es-CO" sz="1600" b="1" dirty="0">
                <a:solidFill>
                  <a:srgbClr val="FF0000"/>
                </a:solidFill>
                <a:latin typeface="Tahoma" panose="020B0604030504040204" pitchFamily="34" charset="0"/>
                <a:ea typeface="Tahoma" panose="020B0604030504040204" pitchFamily="34" charset="0"/>
                <a:cs typeface="Tahoma" panose="020B0604030504040204" pitchFamily="34" charset="0"/>
              </a:rPr>
            </a:br>
            <a:br>
              <a:rPr lang="es-CO" sz="1600" b="1" dirty="0">
                <a:solidFill>
                  <a:srgbClr val="FF0000"/>
                </a:solidFill>
                <a:latin typeface="Tahoma" panose="020B0604030504040204" pitchFamily="34" charset="0"/>
                <a:ea typeface="Tahoma" panose="020B0604030504040204" pitchFamily="34" charset="0"/>
                <a:cs typeface="Tahoma" panose="020B0604030504040204" pitchFamily="34" charset="0"/>
              </a:rPr>
            </a:br>
            <a:r>
              <a:rPr lang="es-CO" sz="1600" b="1" dirty="0">
                <a:solidFill>
                  <a:srgbClr val="FF0000"/>
                </a:solidFill>
                <a:latin typeface="Tahoma" panose="020B0604030504040204" pitchFamily="34" charset="0"/>
                <a:ea typeface="Tahoma" panose="020B0604030504040204" pitchFamily="34" charset="0"/>
                <a:cs typeface="Tahoma" panose="020B0604030504040204" pitchFamily="34" charset="0"/>
              </a:rPr>
              <a:t>ARTÍCULO 18. Notificación  por  EDICTO. Durante 3 días en cartelera..</a:t>
            </a:r>
            <a:br>
              <a:rPr lang="es-CO" sz="1600" b="1" dirty="0">
                <a:solidFill>
                  <a:srgbClr val="FF0000"/>
                </a:solidFill>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endParaRPr lang="es-ES" sz="16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8" name="CuadroTexto 7"/>
          <p:cNvSpPr txBox="1"/>
          <p:nvPr/>
        </p:nvSpPr>
        <p:spPr>
          <a:xfrm>
            <a:off x="1144786" y="6455594"/>
            <a:ext cx="7755458" cy="400110"/>
          </a:xfrm>
          <a:prstGeom prst="rect">
            <a:avLst/>
          </a:prstGeom>
          <a:noFill/>
        </p:spPr>
        <p:txBody>
          <a:bodyPr wrap="square" rtlCol="0">
            <a:spAutoFit/>
          </a:bodyPr>
          <a:lstStyle/>
          <a:p>
            <a:pPr algn="ctr"/>
            <a:r>
              <a:rPr lang="es-CO" sz="2000" dirty="0">
                <a:solidFill>
                  <a:schemeClr val="bg1"/>
                </a:solidFill>
                <a:latin typeface="Tahoma" panose="020B0604030504040204" pitchFamily="34" charset="0"/>
                <a:ea typeface="Tahoma" panose="020B0604030504040204" pitchFamily="34" charset="0"/>
                <a:cs typeface="Tahoma" panose="020B0604030504040204" pitchFamily="34" charset="0"/>
              </a:rPr>
              <a:t>.REGIMEN DISCIPLINARIO</a:t>
            </a:r>
          </a:p>
        </p:txBody>
      </p:sp>
      <p:pic>
        <p:nvPicPr>
          <p:cNvPr id="5" name="Imagen 4"/>
          <p:cNvPicPr>
            <a:picLocks noChangeAspect="1"/>
          </p:cNvPicPr>
          <p:nvPr/>
        </p:nvPicPr>
        <p:blipFill>
          <a:blip r:embed="rId3"/>
          <a:stretch>
            <a:fillRect/>
          </a:stretch>
        </p:blipFill>
        <p:spPr>
          <a:xfrm>
            <a:off x="0" y="-130274"/>
            <a:ext cx="2898618" cy="978754"/>
          </a:xfrm>
          <a:prstGeom prst="rect">
            <a:avLst/>
          </a:prstGeom>
        </p:spPr>
      </p:pic>
    </p:spTree>
    <p:extLst>
      <p:ext uri="{BB962C8B-B14F-4D97-AF65-F5344CB8AC3E}">
        <p14:creationId xmlns:p14="http://schemas.microsoft.com/office/powerpoint/2010/main" val="12163777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0274"/>
            <a:ext cx="9144000" cy="6988274"/>
          </a:xfrm>
          <a:prstGeom prst="rect">
            <a:avLst/>
          </a:prstGeom>
        </p:spPr>
      </p:pic>
      <p:sp>
        <p:nvSpPr>
          <p:cNvPr id="2" name="Título 1"/>
          <p:cNvSpPr>
            <a:spLocks noGrp="1"/>
          </p:cNvSpPr>
          <p:nvPr>
            <p:ph type="ctrTitle"/>
          </p:nvPr>
        </p:nvSpPr>
        <p:spPr>
          <a:xfrm>
            <a:off x="808074" y="943145"/>
            <a:ext cx="8176438" cy="5532298"/>
          </a:xfrm>
        </p:spPr>
        <p:txBody>
          <a:bodyPr>
            <a:noAutofit/>
          </a:bodyPr>
          <a:lstStyle/>
          <a:p>
            <a:pPr algn="l"/>
            <a:br>
              <a:rPr lang="es-CO" sz="2000" dirty="0">
                <a:latin typeface="Tahoma" panose="020B0604030504040204" pitchFamily="34" charset="0"/>
                <a:ea typeface="Tahoma" panose="020B0604030504040204" pitchFamily="34" charset="0"/>
                <a:cs typeface="Tahoma" panose="020B0604030504040204" pitchFamily="34" charset="0"/>
              </a:rPr>
            </a:br>
            <a:r>
              <a:rPr lang="es-CO" sz="1800" b="1" dirty="0">
                <a:latin typeface="Tahoma" panose="020B0604030504040204" pitchFamily="34" charset="0"/>
                <a:ea typeface="Tahoma" panose="020B0604030504040204" pitchFamily="34" charset="0"/>
                <a:cs typeface="Tahoma" panose="020B0604030504040204" pitchFamily="34" charset="0"/>
              </a:rPr>
              <a:t>V. DE LAS PRUEBAS</a:t>
            </a:r>
            <a:br>
              <a:rPr lang="es-CO" sz="1600" b="1"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b="1" dirty="0">
                <a:solidFill>
                  <a:srgbClr val="FF0000"/>
                </a:solidFill>
                <a:latin typeface="Tahoma" panose="020B0604030504040204" pitchFamily="34" charset="0"/>
                <a:ea typeface="Tahoma" panose="020B0604030504040204" pitchFamily="34" charset="0"/>
                <a:cs typeface="Tahoma" panose="020B0604030504040204" pitchFamily="34" charset="0"/>
              </a:rPr>
              <a:t>ARTÍCULO 19. Son medios idóneos de prueba</a:t>
            </a:r>
            <a:r>
              <a:rPr lang="es-CO" sz="1600" dirty="0">
                <a:latin typeface="Tahoma" panose="020B0604030504040204" pitchFamily="34" charset="0"/>
                <a:ea typeface="Tahoma" panose="020B0604030504040204" pitchFamily="34" charset="0"/>
                <a:cs typeface="Tahoma" panose="020B0604030504040204" pitchFamily="34" charset="0"/>
              </a:rPr>
              <a:t>:</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19.1.  La  confesión.  Reconocimiento  de  la  comisión  de  la  falta  o  conducta.</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19.2  El  Testimonio.  Declaración  personal  de  testigos presenciales  de  los  hechos. </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19.3.  La Peritación.  Actividad desplegada por un experto o especialista en el tema.</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19.4. La inspección o Visita Especial. Inspeccionar el sitio de ocurrencia de los hechos.</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19.5.  Los  documentos:  Deben ser  materiales,  escritos,  fotográficos,  videos, </a:t>
            </a: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	   correos electrónicos, anónimos, etc.</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b="1" dirty="0">
                <a:solidFill>
                  <a:srgbClr val="FF0000"/>
                </a:solidFill>
                <a:latin typeface="Tahoma" panose="020B0604030504040204" pitchFamily="34" charset="0"/>
                <a:ea typeface="Tahoma" panose="020B0604030504040204" pitchFamily="34" charset="0"/>
                <a:cs typeface="Tahoma" panose="020B0604030504040204" pitchFamily="34" charset="0"/>
              </a:rPr>
              <a:t>ARTICULO 20.  Acceso del investigado a las pruebas.</a:t>
            </a:r>
            <a:br>
              <a:rPr lang="es-CO" sz="1600" b="1" dirty="0">
                <a:solidFill>
                  <a:srgbClr val="FF0000"/>
                </a:solidFill>
                <a:latin typeface="Tahoma" panose="020B0604030504040204" pitchFamily="34" charset="0"/>
                <a:ea typeface="Tahoma" panose="020B0604030504040204" pitchFamily="34" charset="0"/>
                <a:cs typeface="Tahoma" panose="020B0604030504040204" pitchFamily="34" charset="0"/>
              </a:rPr>
            </a:br>
            <a:br>
              <a:rPr lang="es-CO" sz="1600" b="1" dirty="0">
                <a:solidFill>
                  <a:srgbClr val="FF0000"/>
                </a:solidFill>
                <a:latin typeface="Tahoma" panose="020B0604030504040204" pitchFamily="34" charset="0"/>
                <a:ea typeface="Tahoma" panose="020B0604030504040204" pitchFamily="34" charset="0"/>
                <a:cs typeface="Tahoma" panose="020B0604030504040204" pitchFamily="34" charset="0"/>
              </a:rPr>
            </a:br>
            <a:endParaRPr lang="es-ES" sz="16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8" name="CuadroTexto 7"/>
          <p:cNvSpPr txBox="1"/>
          <p:nvPr/>
        </p:nvSpPr>
        <p:spPr>
          <a:xfrm>
            <a:off x="1144786" y="6422710"/>
            <a:ext cx="7755458" cy="400110"/>
          </a:xfrm>
          <a:prstGeom prst="rect">
            <a:avLst/>
          </a:prstGeom>
          <a:noFill/>
        </p:spPr>
        <p:txBody>
          <a:bodyPr wrap="square" rtlCol="0">
            <a:spAutoFit/>
          </a:bodyPr>
          <a:lstStyle/>
          <a:p>
            <a:pPr algn="ctr"/>
            <a:r>
              <a:rPr lang="es-CO" sz="2000" dirty="0">
                <a:solidFill>
                  <a:schemeClr val="bg1"/>
                </a:solidFill>
                <a:latin typeface="Tahoma" panose="020B0604030504040204" pitchFamily="34" charset="0"/>
                <a:ea typeface="Tahoma" panose="020B0604030504040204" pitchFamily="34" charset="0"/>
                <a:cs typeface="Tahoma" panose="020B0604030504040204" pitchFamily="34" charset="0"/>
              </a:rPr>
              <a:t>.REGIMEN DISCIPLINARIO</a:t>
            </a:r>
          </a:p>
        </p:txBody>
      </p:sp>
      <p:pic>
        <p:nvPicPr>
          <p:cNvPr id="5" name="Imagen 4"/>
          <p:cNvPicPr>
            <a:picLocks noChangeAspect="1"/>
          </p:cNvPicPr>
          <p:nvPr/>
        </p:nvPicPr>
        <p:blipFill>
          <a:blip r:embed="rId3"/>
          <a:stretch>
            <a:fillRect/>
          </a:stretch>
        </p:blipFill>
        <p:spPr>
          <a:xfrm>
            <a:off x="713163" y="0"/>
            <a:ext cx="2898618" cy="978754"/>
          </a:xfrm>
          <a:prstGeom prst="rect">
            <a:avLst/>
          </a:prstGeom>
        </p:spPr>
      </p:pic>
    </p:spTree>
    <p:extLst>
      <p:ext uri="{BB962C8B-B14F-4D97-AF65-F5344CB8AC3E}">
        <p14:creationId xmlns:p14="http://schemas.microsoft.com/office/powerpoint/2010/main" val="29546969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0274"/>
            <a:ext cx="9144000" cy="6988274"/>
          </a:xfrm>
          <a:prstGeom prst="rect">
            <a:avLst/>
          </a:prstGeom>
        </p:spPr>
      </p:pic>
      <p:sp>
        <p:nvSpPr>
          <p:cNvPr id="2" name="Título 1"/>
          <p:cNvSpPr>
            <a:spLocks noGrp="1"/>
          </p:cNvSpPr>
          <p:nvPr>
            <p:ph type="ctrTitle"/>
          </p:nvPr>
        </p:nvSpPr>
        <p:spPr>
          <a:xfrm>
            <a:off x="1018564" y="1368387"/>
            <a:ext cx="8176438" cy="5532298"/>
          </a:xfrm>
        </p:spPr>
        <p:txBody>
          <a:bodyPr>
            <a:noAutofit/>
          </a:bodyPr>
          <a:lstStyle/>
          <a:p>
            <a:pPr algn="l"/>
            <a:br>
              <a:rPr lang="es-CO" sz="2000" dirty="0">
                <a:latin typeface="Tahoma" panose="020B0604030504040204" pitchFamily="34" charset="0"/>
                <a:ea typeface="Tahoma" panose="020B0604030504040204" pitchFamily="34" charset="0"/>
                <a:cs typeface="Tahoma" panose="020B0604030504040204" pitchFamily="34" charset="0"/>
              </a:rPr>
            </a:br>
            <a:br>
              <a:rPr lang="es-CO" sz="1600" b="1" dirty="0">
                <a:latin typeface="Tahoma" panose="020B0604030504040204" pitchFamily="34" charset="0"/>
                <a:ea typeface="Tahoma" panose="020B0604030504040204" pitchFamily="34" charset="0"/>
                <a:cs typeface="Tahoma" panose="020B0604030504040204" pitchFamily="34" charset="0"/>
              </a:rPr>
            </a:br>
            <a:br>
              <a:rPr lang="es-CO" sz="1600" b="1" dirty="0">
                <a:latin typeface="Tahoma" panose="020B0604030504040204" pitchFamily="34" charset="0"/>
                <a:ea typeface="Tahoma" panose="020B0604030504040204" pitchFamily="34" charset="0"/>
                <a:cs typeface="Tahoma" panose="020B0604030504040204" pitchFamily="34" charset="0"/>
              </a:rPr>
            </a:br>
            <a:br>
              <a:rPr lang="es-CO" sz="1600" b="1" dirty="0">
                <a:latin typeface="Tahoma" panose="020B0604030504040204" pitchFamily="34" charset="0"/>
                <a:ea typeface="Tahoma" panose="020B0604030504040204" pitchFamily="34" charset="0"/>
                <a:cs typeface="Tahoma" panose="020B0604030504040204" pitchFamily="34" charset="0"/>
              </a:rPr>
            </a:br>
            <a:endParaRPr lang="es-ES" sz="16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8" name="CuadroTexto 7"/>
          <p:cNvSpPr txBox="1"/>
          <p:nvPr/>
        </p:nvSpPr>
        <p:spPr>
          <a:xfrm>
            <a:off x="1229054" y="6442734"/>
            <a:ext cx="7755458" cy="400110"/>
          </a:xfrm>
          <a:prstGeom prst="rect">
            <a:avLst/>
          </a:prstGeom>
          <a:noFill/>
        </p:spPr>
        <p:txBody>
          <a:bodyPr wrap="square" rtlCol="0">
            <a:spAutoFit/>
          </a:bodyPr>
          <a:lstStyle/>
          <a:p>
            <a:pPr algn="ctr"/>
            <a:r>
              <a:rPr lang="es-CO" sz="2000" dirty="0">
                <a:solidFill>
                  <a:schemeClr val="bg1"/>
                </a:solidFill>
                <a:latin typeface="Tahoma" panose="020B0604030504040204" pitchFamily="34" charset="0"/>
                <a:ea typeface="Tahoma" panose="020B0604030504040204" pitchFamily="34" charset="0"/>
                <a:cs typeface="Tahoma" panose="020B0604030504040204" pitchFamily="34" charset="0"/>
              </a:rPr>
              <a:t>.REGIMEN DISCIPLINARIO</a:t>
            </a:r>
          </a:p>
        </p:txBody>
      </p:sp>
      <p:sp>
        <p:nvSpPr>
          <p:cNvPr id="3" name="Rectángulo 2"/>
          <p:cNvSpPr/>
          <p:nvPr/>
        </p:nvSpPr>
        <p:spPr>
          <a:xfrm>
            <a:off x="1018564" y="1060294"/>
            <a:ext cx="8506691" cy="4801314"/>
          </a:xfrm>
          <a:prstGeom prst="rect">
            <a:avLst/>
          </a:prstGeom>
        </p:spPr>
        <p:txBody>
          <a:bodyPr wrap="square">
            <a:spAutoFit/>
          </a:bodyPr>
          <a:lstStyle/>
          <a:p>
            <a:r>
              <a:rPr lang="es-CO" b="1" dirty="0"/>
              <a:t>ARTICULO 21°. FALTAS DISCIPLINARIAS AL PROCESO ELECTORAL </a:t>
            </a:r>
            <a:r>
              <a:rPr lang="es-CO" dirty="0"/>
              <a:t>Las faltas que constituyen causal de sanción se clasifican en: 1. Graves 2. Gravísimas  </a:t>
            </a:r>
          </a:p>
          <a:p>
            <a:endParaRPr lang="es-CO" dirty="0"/>
          </a:p>
          <a:p>
            <a:r>
              <a:rPr lang="es-CO" b="1" dirty="0"/>
              <a:t>ARTÍCULO 22. FALTA GRAVE</a:t>
            </a:r>
            <a:r>
              <a:rPr lang="es-CO" dirty="0"/>
              <a:t>. Se considera falta grave:  </a:t>
            </a:r>
          </a:p>
          <a:p>
            <a:r>
              <a:rPr lang="es-CO" dirty="0"/>
              <a:t>A.- Por parte del candidato a ser elegido: </a:t>
            </a:r>
          </a:p>
          <a:p>
            <a:r>
              <a:rPr lang="es-CO" dirty="0"/>
              <a:t>1. Tratar de influir por cualquier medio indebido, como la fuerza, engaño, dádivas, bien sea personalmente o a través de cualquier otra persona, en procura de direccionar la decisión del votante. </a:t>
            </a:r>
          </a:p>
          <a:p>
            <a:r>
              <a:rPr lang="es-CO" dirty="0"/>
              <a:t>2. Obstaculizar por cualquier medio, personalmente o a través de otra persona, las investigaciones que adelante la comisión escrutadora.</a:t>
            </a:r>
          </a:p>
          <a:p>
            <a:r>
              <a:rPr lang="es-CO" dirty="0"/>
              <a:t>3. Poner los bienes y recursos del sindicato, humanos, financieros, muebles e inmuebles, o de cualquier otra índole, al servicio o beneficio de su actividad electoral, bien sea de manera personal o a través de cualquier otra persona.  </a:t>
            </a:r>
          </a:p>
          <a:p>
            <a:endParaRPr lang="es-CO" dirty="0"/>
          </a:p>
          <a:p>
            <a:r>
              <a:rPr lang="es-CO" dirty="0"/>
              <a:t>B.- Por parte de los delegados y afiliados: </a:t>
            </a:r>
          </a:p>
          <a:p>
            <a:r>
              <a:rPr lang="es-CO" dirty="0"/>
              <a:t>1. Participar directa o indirectamente de las conductas que comprometen de manera grave a cualquier candidato.    </a:t>
            </a:r>
          </a:p>
        </p:txBody>
      </p:sp>
      <p:pic>
        <p:nvPicPr>
          <p:cNvPr id="6" name="Imagen 5"/>
          <p:cNvPicPr>
            <a:picLocks noChangeAspect="1"/>
          </p:cNvPicPr>
          <p:nvPr/>
        </p:nvPicPr>
        <p:blipFill>
          <a:blip r:embed="rId3"/>
          <a:stretch>
            <a:fillRect/>
          </a:stretch>
        </p:blipFill>
        <p:spPr>
          <a:xfrm>
            <a:off x="713163" y="0"/>
            <a:ext cx="2898618" cy="978754"/>
          </a:xfrm>
          <a:prstGeom prst="rect">
            <a:avLst/>
          </a:prstGeom>
        </p:spPr>
      </p:pic>
    </p:spTree>
    <p:extLst>
      <p:ext uri="{BB962C8B-B14F-4D97-AF65-F5344CB8AC3E}">
        <p14:creationId xmlns:p14="http://schemas.microsoft.com/office/powerpoint/2010/main" val="3177144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0274"/>
            <a:ext cx="9144000" cy="6988274"/>
          </a:xfrm>
          <a:prstGeom prst="rect">
            <a:avLst/>
          </a:prstGeom>
        </p:spPr>
      </p:pic>
      <p:sp>
        <p:nvSpPr>
          <p:cNvPr id="2" name="Título 1"/>
          <p:cNvSpPr>
            <a:spLocks noGrp="1"/>
          </p:cNvSpPr>
          <p:nvPr>
            <p:ph type="ctrTitle"/>
          </p:nvPr>
        </p:nvSpPr>
        <p:spPr>
          <a:xfrm>
            <a:off x="1018564" y="1368387"/>
            <a:ext cx="8176438" cy="5532298"/>
          </a:xfrm>
        </p:spPr>
        <p:txBody>
          <a:bodyPr>
            <a:noAutofit/>
          </a:bodyPr>
          <a:lstStyle/>
          <a:p>
            <a:pPr algn="l"/>
            <a:br>
              <a:rPr lang="es-CO" sz="2000" dirty="0">
                <a:latin typeface="Tahoma" panose="020B0604030504040204" pitchFamily="34" charset="0"/>
                <a:ea typeface="Tahoma" panose="020B0604030504040204" pitchFamily="34" charset="0"/>
                <a:cs typeface="Tahoma" panose="020B0604030504040204" pitchFamily="34" charset="0"/>
              </a:rPr>
            </a:br>
            <a:br>
              <a:rPr lang="es-CO" sz="1600" b="1" dirty="0">
                <a:latin typeface="Tahoma" panose="020B0604030504040204" pitchFamily="34" charset="0"/>
                <a:ea typeface="Tahoma" panose="020B0604030504040204" pitchFamily="34" charset="0"/>
                <a:cs typeface="Tahoma" panose="020B0604030504040204" pitchFamily="34" charset="0"/>
              </a:rPr>
            </a:br>
            <a:br>
              <a:rPr lang="es-CO" sz="1600" b="1" dirty="0">
                <a:latin typeface="Tahoma" panose="020B0604030504040204" pitchFamily="34" charset="0"/>
                <a:ea typeface="Tahoma" panose="020B0604030504040204" pitchFamily="34" charset="0"/>
                <a:cs typeface="Tahoma" panose="020B0604030504040204" pitchFamily="34" charset="0"/>
              </a:rPr>
            </a:br>
            <a:br>
              <a:rPr lang="es-CO" sz="1600" b="1" dirty="0">
                <a:latin typeface="Tahoma" panose="020B0604030504040204" pitchFamily="34" charset="0"/>
                <a:ea typeface="Tahoma" panose="020B0604030504040204" pitchFamily="34" charset="0"/>
                <a:cs typeface="Tahoma" panose="020B0604030504040204" pitchFamily="34" charset="0"/>
              </a:rPr>
            </a:br>
            <a:endParaRPr lang="es-ES" sz="16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8" name="CuadroTexto 7"/>
          <p:cNvSpPr txBox="1"/>
          <p:nvPr/>
        </p:nvSpPr>
        <p:spPr>
          <a:xfrm>
            <a:off x="1229054" y="6442734"/>
            <a:ext cx="7755458" cy="400110"/>
          </a:xfrm>
          <a:prstGeom prst="rect">
            <a:avLst/>
          </a:prstGeom>
          <a:noFill/>
        </p:spPr>
        <p:txBody>
          <a:bodyPr wrap="square" rtlCol="0">
            <a:spAutoFit/>
          </a:bodyPr>
          <a:lstStyle/>
          <a:p>
            <a:pPr algn="ctr"/>
            <a:r>
              <a:rPr lang="es-CO" sz="2000" dirty="0">
                <a:solidFill>
                  <a:schemeClr val="bg1"/>
                </a:solidFill>
                <a:latin typeface="Tahoma" panose="020B0604030504040204" pitchFamily="34" charset="0"/>
                <a:ea typeface="Tahoma" panose="020B0604030504040204" pitchFamily="34" charset="0"/>
                <a:cs typeface="Tahoma" panose="020B0604030504040204" pitchFamily="34" charset="0"/>
              </a:rPr>
              <a:t>.REGIMEN DISCIPLINARIO</a:t>
            </a:r>
          </a:p>
        </p:txBody>
      </p:sp>
      <p:sp>
        <p:nvSpPr>
          <p:cNvPr id="3" name="Rectángulo 2"/>
          <p:cNvSpPr/>
          <p:nvPr/>
        </p:nvSpPr>
        <p:spPr>
          <a:xfrm>
            <a:off x="853437" y="1060294"/>
            <a:ext cx="8506691" cy="5909310"/>
          </a:xfrm>
          <a:prstGeom prst="rect">
            <a:avLst/>
          </a:prstGeom>
        </p:spPr>
        <p:txBody>
          <a:bodyPr wrap="square">
            <a:spAutoFit/>
          </a:bodyPr>
          <a:lstStyle/>
          <a:p>
            <a:r>
              <a:rPr lang="es-CO" b="1" dirty="0"/>
              <a:t>ARTICULO 23. FALTA GRAVISIMA</a:t>
            </a:r>
            <a:r>
              <a:rPr lang="es-CO" dirty="0"/>
              <a:t>: Se considera falta gravísima:  </a:t>
            </a:r>
          </a:p>
          <a:p>
            <a:pPr marL="342900" indent="-342900">
              <a:buAutoNum type="alphaUcPeriod"/>
            </a:pPr>
            <a:r>
              <a:rPr lang="es-CO" dirty="0"/>
              <a:t>Por parte del candidato a ser elegido: </a:t>
            </a:r>
          </a:p>
          <a:p>
            <a:pPr marL="342900" indent="-342900">
              <a:buAutoNum type="alphaUcPeriod"/>
            </a:pPr>
            <a:r>
              <a:rPr lang="es-CO" dirty="0"/>
              <a:t>1.      Proferir calificativos, insultos, o calumnias en contra de otro u otros candidatos. 2.      Tratar por cualquier medio de hacer fraude al proceso electoral.         </a:t>
            </a:r>
          </a:p>
          <a:p>
            <a:r>
              <a:rPr lang="es-CO" dirty="0"/>
              <a:t> C.      Por pate de los delegados y afiliados: </a:t>
            </a:r>
          </a:p>
          <a:p>
            <a:r>
              <a:rPr lang="es-CO" dirty="0"/>
              <a:t>	 1.      Participar en las acciones anteriores promovidas o aceptadas por los candidatos.  </a:t>
            </a:r>
          </a:p>
          <a:p>
            <a:endParaRPr lang="es-CO" dirty="0"/>
          </a:p>
          <a:p>
            <a:r>
              <a:rPr lang="es-CO" b="1" dirty="0"/>
              <a:t>ARTICULO 24. SANCIONES</a:t>
            </a:r>
            <a:r>
              <a:rPr lang="es-CO" dirty="0"/>
              <a:t>: La Comisión escrutadora, una vez demostrada la falta cometida por el candidato a ser elegido, podrá imponerle las siguientes sanciones:  </a:t>
            </a:r>
          </a:p>
          <a:p>
            <a:r>
              <a:rPr lang="es-CO" dirty="0"/>
              <a:t>1. Si aún no se ha realizado la votación, anular la postulación del candidato infractor.  </a:t>
            </a:r>
          </a:p>
          <a:p>
            <a:r>
              <a:rPr lang="es-CO" dirty="0"/>
              <a:t>2 Si ya se hubiere efectuado la votación, anular la elección del infractor y proceder a reacomodar los resultados de la misma para suplir la exclusión del sancionado.   </a:t>
            </a:r>
          </a:p>
          <a:p>
            <a:endParaRPr lang="es-CO" dirty="0"/>
          </a:p>
          <a:p>
            <a:r>
              <a:rPr lang="es-CO" b="1" dirty="0"/>
              <a:t>PARÁGRAFO 1</a:t>
            </a:r>
            <a:r>
              <a:rPr lang="es-CO" dirty="0"/>
              <a:t>. En el caso de la participación de delegados y/o afiliados en la comisión de la conducta, se pasará el informe a la Junta Directiva electa, para que esta ordena adelantar la investigación e imponer la respectiva sanción, de acuerdo con lo establecido en el Régimen Disciplinario. </a:t>
            </a:r>
          </a:p>
          <a:p>
            <a:r>
              <a:rPr lang="es-CO" b="1" dirty="0"/>
              <a:t>PARÁGRAFO 2.</a:t>
            </a:r>
            <a:r>
              <a:rPr lang="es-CO" dirty="0"/>
              <a:t> De la misma manera trasladará el informe de los hechos ocurridos y que provocaron la exclusión del candidato o la anulación de su elección, a la Junta Directiva para que se siga el procedimiento indicado en el Régimen Disciplinario   </a:t>
            </a:r>
          </a:p>
        </p:txBody>
      </p:sp>
      <p:pic>
        <p:nvPicPr>
          <p:cNvPr id="6" name="Imagen 5"/>
          <p:cNvPicPr>
            <a:picLocks noChangeAspect="1"/>
          </p:cNvPicPr>
          <p:nvPr/>
        </p:nvPicPr>
        <p:blipFill>
          <a:blip r:embed="rId3"/>
          <a:stretch>
            <a:fillRect/>
          </a:stretch>
        </p:blipFill>
        <p:spPr>
          <a:xfrm>
            <a:off x="713163" y="0"/>
            <a:ext cx="2898618" cy="978754"/>
          </a:xfrm>
          <a:prstGeom prst="rect">
            <a:avLst/>
          </a:prstGeom>
        </p:spPr>
      </p:pic>
    </p:spTree>
    <p:extLst>
      <p:ext uri="{BB962C8B-B14F-4D97-AF65-F5344CB8AC3E}">
        <p14:creationId xmlns:p14="http://schemas.microsoft.com/office/powerpoint/2010/main" val="37198243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0274"/>
            <a:ext cx="9144000" cy="6988274"/>
          </a:xfrm>
          <a:prstGeom prst="rect">
            <a:avLst/>
          </a:prstGeom>
        </p:spPr>
      </p:pic>
      <p:sp>
        <p:nvSpPr>
          <p:cNvPr id="2" name="Título 1"/>
          <p:cNvSpPr>
            <a:spLocks noGrp="1"/>
          </p:cNvSpPr>
          <p:nvPr>
            <p:ph type="ctrTitle"/>
          </p:nvPr>
        </p:nvSpPr>
        <p:spPr>
          <a:xfrm>
            <a:off x="808074" y="943145"/>
            <a:ext cx="8176438" cy="5532298"/>
          </a:xfrm>
        </p:spPr>
        <p:txBody>
          <a:bodyPr>
            <a:noAutofit/>
          </a:bodyPr>
          <a:lstStyle/>
          <a:p>
            <a:pPr algn="l"/>
            <a:r>
              <a:rPr lang="es-CO" sz="1600" b="1" dirty="0">
                <a:latin typeface="Tahoma" panose="020B0604030504040204" pitchFamily="34" charset="0"/>
                <a:ea typeface="Tahoma" panose="020B0604030504040204" pitchFamily="34" charset="0"/>
                <a:cs typeface="Tahoma" panose="020B0604030504040204" pitchFamily="34" charset="0"/>
              </a:rPr>
              <a:t>VI. INTEGRACION NORMATIVA:</a:t>
            </a:r>
            <a:br>
              <a:rPr lang="es-CO" sz="1600" b="1" dirty="0">
                <a:latin typeface="Tahoma" panose="020B0604030504040204" pitchFamily="34" charset="0"/>
                <a:ea typeface="Tahoma" panose="020B0604030504040204" pitchFamily="34" charset="0"/>
                <a:cs typeface="Tahoma" panose="020B0604030504040204" pitchFamily="34" charset="0"/>
              </a:rPr>
            </a:br>
            <a:br>
              <a:rPr lang="es-CO" sz="1600" b="1" dirty="0">
                <a:latin typeface="Tahoma" panose="020B0604030504040204" pitchFamily="34" charset="0"/>
                <a:ea typeface="Tahoma" panose="020B0604030504040204" pitchFamily="34" charset="0"/>
                <a:cs typeface="Tahoma" panose="020B0604030504040204" pitchFamily="34" charset="0"/>
              </a:rPr>
            </a:br>
            <a:br>
              <a:rPr lang="es-CO" sz="1600" b="1" dirty="0">
                <a:latin typeface="Tahoma" panose="020B0604030504040204" pitchFamily="34" charset="0"/>
                <a:ea typeface="Tahoma" panose="020B0604030504040204" pitchFamily="34" charset="0"/>
                <a:cs typeface="Tahoma" panose="020B0604030504040204" pitchFamily="34" charset="0"/>
              </a:rPr>
            </a:br>
            <a:br>
              <a:rPr lang="es-CO" sz="1600" b="1" dirty="0">
                <a:latin typeface="Tahoma" panose="020B0604030504040204" pitchFamily="34" charset="0"/>
                <a:ea typeface="Tahoma" panose="020B0604030504040204" pitchFamily="34" charset="0"/>
                <a:cs typeface="Tahoma" panose="020B0604030504040204" pitchFamily="34" charset="0"/>
              </a:rPr>
            </a:br>
            <a:r>
              <a:rPr lang="es-CO" sz="1600" b="1" dirty="0">
                <a:solidFill>
                  <a:srgbClr val="FF0000"/>
                </a:solidFill>
                <a:latin typeface="Tahoma" panose="020B0604030504040204" pitchFamily="34" charset="0"/>
                <a:ea typeface="Tahoma" panose="020B0604030504040204" pitchFamily="34" charset="0"/>
                <a:cs typeface="Tahoma" panose="020B0604030504040204" pitchFamily="34" charset="0"/>
              </a:rPr>
              <a:t>ARTÍCULO 25.  </a:t>
            </a:r>
            <a:r>
              <a:rPr lang="es-CO" sz="1600" dirty="0">
                <a:latin typeface="Tahoma" panose="020B0604030504040204" pitchFamily="34" charset="0"/>
                <a:ea typeface="Tahoma" panose="020B0604030504040204" pitchFamily="34" charset="0"/>
                <a:cs typeface="Tahoma" panose="020B0604030504040204" pitchFamily="34" charset="0"/>
              </a:rPr>
              <a:t>En  la  aplicación  del  presente  régimen  de  sanciones  de  SINDESENA,  prevalecerán  los principios rectores establecidos en la normatividad vigente y en la Constitución Política de Colombia, y el respeto a los Derechos Fundamentales de las personas. </a:t>
            </a:r>
            <a:br>
              <a:rPr lang="es-CO" sz="1600" dirty="0">
                <a:latin typeface="Tahoma" panose="020B0604030504040204" pitchFamily="34" charset="0"/>
                <a:ea typeface="Tahoma" panose="020B0604030504040204" pitchFamily="34" charset="0"/>
                <a:cs typeface="Tahoma" panose="020B0604030504040204" pitchFamily="34" charset="0"/>
              </a:rPr>
            </a:br>
            <a:br>
              <a:rPr lang="es-CO" sz="1600" dirty="0">
                <a:latin typeface="Tahoma" panose="020B0604030504040204" pitchFamily="34" charset="0"/>
                <a:ea typeface="Tahoma" panose="020B0604030504040204" pitchFamily="34" charset="0"/>
                <a:cs typeface="Tahoma" panose="020B0604030504040204" pitchFamily="34" charset="0"/>
              </a:rPr>
            </a:br>
            <a:r>
              <a:rPr lang="es-CO" sz="1600" dirty="0">
                <a:latin typeface="Tahoma" panose="020B0604030504040204" pitchFamily="34" charset="0"/>
                <a:ea typeface="Tahoma" panose="020B0604030504040204" pitchFamily="34" charset="0"/>
                <a:cs typeface="Tahoma" panose="020B0604030504040204" pitchFamily="34" charset="0"/>
              </a:rPr>
              <a:t>En lo no previsto en esta reglamentación frente a los procedimientos, se aplicará lo establecido en las  leyes,  especialmente  el  Código  de  Procedimiento  Administrativo  y  de  lo  Contencioso Administrativo y en el Código Único Disciplinario.</a:t>
            </a:r>
            <a:endParaRPr lang="es-ES" sz="16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8" name="CuadroTexto 7"/>
          <p:cNvSpPr txBox="1"/>
          <p:nvPr/>
        </p:nvSpPr>
        <p:spPr>
          <a:xfrm>
            <a:off x="1229054" y="6442734"/>
            <a:ext cx="7755458" cy="400110"/>
          </a:xfrm>
          <a:prstGeom prst="rect">
            <a:avLst/>
          </a:prstGeom>
          <a:noFill/>
        </p:spPr>
        <p:txBody>
          <a:bodyPr wrap="square" rtlCol="0">
            <a:spAutoFit/>
          </a:bodyPr>
          <a:lstStyle/>
          <a:p>
            <a:pPr algn="ctr"/>
            <a:r>
              <a:rPr lang="es-CO" sz="2000" dirty="0">
                <a:solidFill>
                  <a:schemeClr val="bg1"/>
                </a:solidFill>
                <a:latin typeface="Tahoma" panose="020B0604030504040204" pitchFamily="34" charset="0"/>
                <a:ea typeface="Tahoma" panose="020B0604030504040204" pitchFamily="34" charset="0"/>
                <a:cs typeface="Tahoma" panose="020B0604030504040204" pitchFamily="34" charset="0"/>
              </a:rPr>
              <a:t>.REGIMEN DISCIPLINARIO</a:t>
            </a:r>
          </a:p>
        </p:txBody>
      </p:sp>
      <p:pic>
        <p:nvPicPr>
          <p:cNvPr id="5" name="Imagen 4"/>
          <p:cNvPicPr>
            <a:picLocks noChangeAspect="1"/>
          </p:cNvPicPr>
          <p:nvPr/>
        </p:nvPicPr>
        <p:blipFill>
          <a:blip r:embed="rId3"/>
          <a:stretch>
            <a:fillRect/>
          </a:stretch>
        </p:blipFill>
        <p:spPr>
          <a:xfrm>
            <a:off x="713163" y="0"/>
            <a:ext cx="2898618" cy="978754"/>
          </a:xfrm>
          <a:prstGeom prst="rect">
            <a:avLst/>
          </a:prstGeom>
        </p:spPr>
      </p:pic>
    </p:spTree>
    <p:extLst>
      <p:ext uri="{BB962C8B-B14F-4D97-AF65-F5344CB8AC3E}">
        <p14:creationId xmlns:p14="http://schemas.microsoft.com/office/powerpoint/2010/main" val="1524560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pattFill prst="pct5">
          <a:fgClr>
            <a:srgbClr val="92D050"/>
          </a:fgClr>
          <a:bgClr>
            <a:schemeClr val="bg2"/>
          </a:bgClr>
        </a:pattFill>
        <a:effectLst/>
      </p:bgPr>
    </p:bg>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988274"/>
          </a:xfrm>
          <a:prstGeom prst="rect">
            <a:avLst/>
          </a:prstGeom>
        </p:spPr>
      </p:pic>
      <p:sp>
        <p:nvSpPr>
          <p:cNvPr id="5" name="CuadroTexto 4"/>
          <p:cNvSpPr txBox="1"/>
          <p:nvPr/>
        </p:nvSpPr>
        <p:spPr>
          <a:xfrm>
            <a:off x="1103586" y="5191339"/>
            <a:ext cx="7755458" cy="400110"/>
          </a:xfrm>
          <a:prstGeom prst="rect">
            <a:avLst/>
          </a:prstGeom>
          <a:noFill/>
        </p:spPr>
        <p:txBody>
          <a:bodyPr wrap="square" rtlCol="0">
            <a:spAutoFit/>
          </a:bodyPr>
          <a:lstStyle/>
          <a:p>
            <a:pPr algn="ctr"/>
            <a:r>
              <a:rPr lang="es-CO" sz="2000" dirty="0">
                <a:latin typeface="Tahoma" panose="020B0604030504040204" pitchFamily="34" charset="0"/>
                <a:ea typeface="Tahoma" panose="020B0604030504040204" pitchFamily="34" charset="0"/>
                <a:cs typeface="Tahoma" panose="020B0604030504040204" pitchFamily="34" charset="0"/>
              </a:rPr>
              <a:t>.</a:t>
            </a:r>
          </a:p>
        </p:txBody>
      </p:sp>
      <p:pic>
        <p:nvPicPr>
          <p:cNvPr id="8" name="Imagen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18232" y="88518"/>
            <a:ext cx="1109662" cy="976754"/>
          </a:xfrm>
          <a:prstGeom prst="rect">
            <a:avLst/>
          </a:prstGeom>
          <a:noFill/>
          <a:ln>
            <a:noFill/>
          </a:ln>
        </p:spPr>
      </p:pic>
      <p:sp>
        <p:nvSpPr>
          <p:cNvPr id="3" name="CuadroTexto 2"/>
          <p:cNvSpPr txBox="1"/>
          <p:nvPr/>
        </p:nvSpPr>
        <p:spPr>
          <a:xfrm>
            <a:off x="2173010" y="6529470"/>
            <a:ext cx="2398990" cy="369332"/>
          </a:xfrm>
          <a:prstGeom prst="rect">
            <a:avLst/>
          </a:prstGeom>
          <a:noFill/>
        </p:spPr>
        <p:txBody>
          <a:bodyPr wrap="none" rtlCol="0">
            <a:spAutoFit/>
          </a:bodyPr>
          <a:lstStyle/>
          <a:p>
            <a:r>
              <a:rPr lang="es-ES" b="1" dirty="0"/>
              <a:t>ESTATUTOS SINDESENA</a:t>
            </a:r>
            <a:endParaRPr lang="es-CO" b="1" dirty="0"/>
          </a:p>
        </p:txBody>
      </p:sp>
      <p:sp>
        <p:nvSpPr>
          <p:cNvPr id="9" name="Rectángulo 8"/>
          <p:cNvSpPr/>
          <p:nvPr/>
        </p:nvSpPr>
        <p:spPr>
          <a:xfrm>
            <a:off x="2573419" y="437969"/>
            <a:ext cx="4572000" cy="923330"/>
          </a:xfrm>
          <a:prstGeom prst="rect">
            <a:avLst/>
          </a:prstGeom>
        </p:spPr>
        <p:txBody>
          <a:bodyPr>
            <a:spAutoFit/>
          </a:bodyPr>
          <a:lstStyle/>
          <a:p>
            <a:pPr algn="ctr"/>
            <a:r>
              <a:rPr lang="es-ES" b="1" dirty="0"/>
              <a:t>ESTATUTOS DEL SINDICATO DE EMPLEADOS PÚBLICOS DEL SENA “SINDESENA”</a:t>
            </a:r>
            <a:br>
              <a:rPr lang="es-ES" b="1" dirty="0"/>
            </a:br>
            <a:endParaRPr lang="es-CO" dirty="0"/>
          </a:p>
        </p:txBody>
      </p:sp>
      <p:sp>
        <p:nvSpPr>
          <p:cNvPr id="11" name="CuadroTexto 10"/>
          <p:cNvSpPr txBox="1"/>
          <p:nvPr/>
        </p:nvSpPr>
        <p:spPr>
          <a:xfrm>
            <a:off x="514351" y="1153790"/>
            <a:ext cx="8472904" cy="6032421"/>
          </a:xfrm>
          <a:prstGeom prst="rect">
            <a:avLst/>
          </a:prstGeom>
          <a:solidFill>
            <a:schemeClr val="accent3">
              <a:lumMod val="40000"/>
              <a:lumOff val="60000"/>
            </a:schemeClr>
          </a:solidFill>
        </p:spPr>
        <p:txBody>
          <a:bodyPr wrap="square" rtlCol="0">
            <a:spAutoFit/>
          </a:bodyPr>
          <a:lstStyle/>
          <a:p>
            <a:r>
              <a:rPr lang="es-ES" b="1" dirty="0"/>
              <a:t>CAPITULO V.  OBLIGACIONES Y DERECHOS DE LOS AFILIADOS</a:t>
            </a:r>
            <a:endParaRPr lang="es-CO" dirty="0"/>
          </a:p>
          <a:p>
            <a:r>
              <a:rPr lang="es-ES" b="1" dirty="0"/>
              <a:t>ARTÍCULO 6º</a:t>
            </a:r>
            <a:r>
              <a:rPr lang="es-ES" dirty="0"/>
              <a:t>. Son obligaciones de cada uno de los afiliados: </a:t>
            </a:r>
          </a:p>
          <a:p>
            <a:r>
              <a:rPr lang="es-ES" sz="1600" dirty="0"/>
              <a:t> </a:t>
            </a:r>
            <a:endParaRPr lang="es-CO" sz="1600" dirty="0"/>
          </a:p>
          <a:p>
            <a:pPr marL="342900" indent="-342900">
              <a:buAutoNum type="alphaLcPeriod"/>
            </a:pPr>
            <a:r>
              <a:rPr lang="es-ES" sz="1600" dirty="0"/>
              <a:t>Cumplir fielmente los presentes estatutos y los reglamentos </a:t>
            </a:r>
          </a:p>
          <a:p>
            <a:pPr marL="342900" indent="-342900">
              <a:buAutoNum type="alphaLcPeriod"/>
            </a:pPr>
            <a:r>
              <a:rPr lang="es-ES" sz="1600" dirty="0"/>
              <a:t> </a:t>
            </a:r>
            <a:r>
              <a:rPr lang="es-ES" dirty="0">
                <a:solidFill>
                  <a:srgbClr val="FF0000"/>
                </a:solidFill>
              </a:rPr>
              <a:t>Suscribir al momento de la afiliación, o cuando la Junta Directiva se lo solicite,  la autorización para el manejo de datos y/o para que se le envíen notificaciones por parte de SINDESENA, vía correo electrónico.</a:t>
            </a:r>
          </a:p>
          <a:p>
            <a:pPr marL="342900" indent="-342900">
              <a:buAutoNum type="alphaLcPeriod"/>
            </a:pPr>
            <a:r>
              <a:rPr lang="es-ES" sz="1600" dirty="0"/>
              <a:t>Adquirir formación política, sindical y en materia de formación profesional, como compromiso individual y participando en las jornadas de capacitación sindical </a:t>
            </a:r>
            <a:endParaRPr lang="es-CO" sz="1600" dirty="0"/>
          </a:p>
          <a:p>
            <a:r>
              <a:rPr lang="es-ES" sz="1600" dirty="0"/>
              <a:t> </a:t>
            </a:r>
            <a:endParaRPr lang="es-CO" sz="1600" dirty="0"/>
          </a:p>
          <a:p>
            <a:r>
              <a:rPr lang="es-ES" sz="1600" dirty="0"/>
              <a:t>- Acatar las órdenes emanadas … relacionadas con la función legal y social del sindicato. </a:t>
            </a:r>
            <a:endParaRPr lang="es-CO" sz="1600" dirty="0"/>
          </a:p>
          <a:p>
            <a:r>
              <a:rPr lang="es-ES" sz="1600" dirty="0"/>
              <a:t> </a:t>
            </a:r>
            <a:endParaRPr lang="es-CO" sz="1600" dirty="0"/>
          </a:p>
          <a:p>
            <a:r>
              <a:rPr lang="es-ES" sz="1600" dirty="0"/>
              <a:t>- Concurrir puntualmente a las sesiones …… cuando formen parte de estas. </a:t>
            </a:r>
            <a:endParaRPr lang="es-CO" sz="1600" dirty="0"/>
          </a:p>
          <a:p>
            <a:r>
              <a:rPr lang="es-ES" sz="1600" dirty="0"/>
              <a:t> </a:t>
            </a:r>
            <a:endParaRPr lang="es-CO" sz="1600" dirty="0"/>
          </a:p>
          <a:p>
            <a:r>
              <a:rPr lang="es-ES" sz="1600" dirty="0"/>
              <a:t>- Abstenerse de efectuar actos o incurrir en omisiones que afecten el buen nombre </a:t>
            </a:r>
          </a:p>
          <a:p>
            <a:endParaRPr lang="es-ES" sz="1600" dirty="0"/>
          </a:p>
          <a:p>
            <a:r>
              <a:rPr lang="es-ES" sz="1600" dirty="0">
                <a:solidFill>
                  <a:srgbClr val="FF0000"/>
                </a:solidFill>
              </a:rPr>
              <a:t>- Presentar por escrito la excusa por toda falta de asistencia .. , indicando las causas. </a:t>
            </a:r>
            <a:endParaRPr lang="es-CO" sz="1600" dirty="0">
              <a:solidFill>
                <a:srgbClr val="FF0000"/>
              </a:solidFill>
            </a:endParaRPr>
          </a:p>
          <a:p>
            <a:r>
              <a:rPr lang="es-ES" sz="1600" dirty="0">
                <a:solidFill>
                  <a:srgbClr val="FF0000"/>
                </a:solidFill>
              </a:rPr>
              <a:t> </a:t>
            </a:r>
            <a:endParaRPr lang="es-CO" sz="1600" dirty="0">
              <a:solidFill>
                <a:srgbClr val="FF0000"/>
              </a:solidFill>
            </a:endParaRPr>
          </a:p>
          <a:p>
            <a:r>
              <a:rPr lang="es-ES" sz="1600" b="1" dirty="0">
                <a:solidFill>
                  <a:srgbClr val="FF0000"/>
                </a:solidFill>
              </a:rPr>
              <a:t>PARAGRAFO</a:t>
            </a:r>
            <a:r>
              <a:rPr lang="es-ES" sz="1600" dirty="0">
                <a:solidFill>
                  <a:srgbClr val="FF0000"/>
                </a:solidFill>
              </a:rPr>
              <a:t>: La no asistencia sin excusa, sanción por un valor equivalente a (1) una cuota mensual estatutaria, siempre y cuando el evento cuente con permiso remunerado. </a:t>
            </a:r>
            <a:endParaRPr lang="es-CO" sz="1600" dirty="0">
              <a:solidFill>
                <a:srgbClr val="FF0000"/>
              </a:solidFill>
            </a:endParaRPr>
          </a:p>
          <a:p>
            <a:r>
              <a:rPr lang="es-ES" dirty="0">
                <a:solidFill>
                  <a:srgbClr val="FF0000"/>
                </a:solidFill>
              </a:rPr>
              <a:t> </a:t>
            </a:r>
            <a:endParaRPr lang="es-CO" dirty="0">
              <a:solidFill>
                <a:srgbClr val="FF0000"/>
              </a:solidFill>
            </a:endParaRPr>
          </a:p>
          <a:p>
            <a:r>
              <a:rPr lang="es-ES" dirty="0">
                <a:solidFill>
                  <a:srgbClr val="FF0000"/>
                </a:solidFill>
              </a:rPr>
              <a:t>l. Informar el no uso de permiso con un mínimo de  ocho (8) días hábiles de antelación</a:t>
            </a:r>
            <a:r>
              <a:rPr lang="es-ES" dirty="0"/>
              <a:t>. </a:t>
            </a:r>
            <a:endParaRPr lang="es-CO" dirty="0"/>
          </a:p>
          <a:p>
            <a:r>
              <a:rPr lang="es-ES" dirty="0"/>
              <a:t> </a:t>
            </a:r>
            <a:endParaRPr lang="es-CO" dirty="0"/>
          </a:p>
        </p:txBody>
      </p:sp>
      <p:pic>
        <p:nvPicPr>
          <p:cNvPr id="10" name="Imagen 9"/>
          <p:cNvPicPr>
            <a:picLocks noChangeAspect="1"/>
          </p:cNvPicPr>
          <p:nvPr/>
        </p:nvPicPr>
        <p:blipFill>
          <a:blip r:embed="rId4"/>
          <a:stretch>
            <a:fillRect/>
          </a:stretch>
        </p:blipFill>
        <p:spPr>
          <a:xfrm>
            <a:off x="0" y="-34383"/>
            <a:ext cx="2898618" cy="978754"/>
          </a:xfrm>
          <a:prstGeom prst="rect">
            <a:avLst/>
          </a:prstGeom>
        </p:spPr>
      </p:pic>
    </p:spTree>
    <p:extLst>
      <p:ext uri="{BB962C8B-B14F-4D97-AF65-F5344CB8AC3E}">
        <p14:creationId xmlns:p14="http://schemas.microsoft.com/office/powerpoint/2010/main" val="4562175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0274"/>
            <a:ext cx="9144000" cy="6988274"/>
          </a:xfrm>
          <a:prstGeom prst="rect">
            <a:avLst/>
          </a:prstGeom>
        </p:spPr>
      </p:pic>
      <p:sp>
        <p:nvSpPr>
          <p:cNvPr id="2" name="Título 1"/>
          <p:cNvSpPr>
            <a:spLocks noGrp="1"/>
          </p:cNvSpPr>
          <p:nvPr>
            <p:ph type="ctrTitle"/>
          </p:nvPr>
        </p:nvSpPr>
        <p:spPr>
          <a:xfrm>
            <a:off x="808074" y="943145"/>
            <a:ext cx="8176438" cy="5532298"/>
          </a:xfrm>
        </p:spPr>
        <p:txBody>
          <a:bodyPr>
            <a:noAutofit/>
          </a:bodyPr>
          <a:lstStyle/>
          <a:p>
            <a:pPr algn="l"/>
            <a:br>
              <a:rPr lang="es-CO" sz="2000" dirty="0">
                <a:latin typeface="Tahoma" panose="020B0604030504040204" pitchFamily="34" charset="0"/>
                <a:ea typeface="Tahoma" panose="020B0604030504040204" pitchFamily="34" charset="0"/>
                <a:cs typeface="Tahoma" panose="020B0604030504040204" pitchFamily="34" charset="0"/>
              </a:rPr>
            </a:br>
            <a:r>
              <a:rPr lang="es-CO" sz="1600" b="1" dirty="0"/>
              <a:t>DOCUMENTO MODELO PARA LLEVAR A CABO UN PROCESO SANCIONATORIO,  BAJO EL REGIMEN DE SANCIONES DE SINDESENA</a:t>
            </a:r>
            <a:br>
              <a:rPr lang="es-CO" sz="1600" b="1" dirty="0"/>
            </a:br>
            <a:br>
              <a:rPr lang="es-CO" sz="1600" b="1" dirty="0"/>
            </a:br>
            <a:r>
              <a:rPr lang="es-CO" sz="1600" dirty="0"/>
              <a:t>Presentamos la secuencia de los pasos para llevar a cabo un proceso sancionatorio en SINDESENA:</a:t>
            </a:r>
            <a:br>
              <a:rPr lang="es-CO" sz="1600" dirty="0"/>
            </a:br>
            <a:br>
              <a:rPr lang="es-CO" sz="1600" dirty="0"/>
            </a:br>
            <a:r>
              <a:rPr lang="es-CO" sz="1600" dirty="0">
                <a:latin typeface="Arial" panose="020B0604020202020204" pitchFamily="34" charset="0"/>
                <a:cs typeface="Arial" panose="020B0604020202020204" pitchFamily="34" charset="0"/>
              </a:rPr>
              <a:t>1. </a:t>
            </a:r>
            <a:r>
              <a:rPr lang="es-ES" sz="1600" dirty="0">
                <a:latin typeface="Arial" panose="020B0604020202020204" pitchFamily="34" charset="0"/>
                <a:cs typeface="Arial" panose="020B0604020202020204" pitchFamily="34" charset="0"/>
              </a:rPr>
              <a:t>Resolución de apertura de investigación sancionatoria</a:t>
            </a:r>
            <a:br>
              <a:rPr lang="es-ES" sz="1600" dirty="0">
                <a:latin typeface="Arial" panose="020B0604020202020204" pitchFamily="34" charset="0"/>
                <a:cs typeface="Arial" panose="020B0604020202020204" pitchFamily="34" charset="0"/>
              </a:rPr>
            </a:br>
            <a:br>
              <a:rPr lang="es-CO" sz="1600" dirty="0">
                <a:latin typeface="Arial" panose="020B0604020202020204" pitchFamily="34" charset="0"/>
                <a:cs typeface="Arial" panose="020B0604020202020204" pitchFamily="34" charset="0"/>
              </a:rPr>
            </a:br>
            <a:r>
              <a:rPr lang="es-CO" sz="1600" dirty="0">
                <a:latin typeface="Arial" panose="020B0604020202020204" pitchFamily="34" charset="0"/>
                <a:cs typeface="Arial" panose="020B0604020202020204" pitchFamily="34" charset="0"/>
              </a:rPr>
              <a:t>2. </a:t>
            </a:r>
            <a:r>
              <a:rPr lang="es-ES" sz="1600" dirty="0">
                <a:latin typeface="Arial" panose="020B0604020202020204" pitchFamily="34" charset="0"/>
                <a:cs typeface="Arial" panose="020B0604020202020204" pitchFamily="34" charset="0"/>
              </a:rPr>
              <a:t>Acta de notificación personal de la  Resolución de apertura de investigación sancionatoria</a:t>
            </a:r>
            <a:br>
              <a:rPr lang="es-ES" sz="1600" dirty="0">
                <a:latin typeface="Arial" panose="020B0604020202020204" pitchFamily="34" charset="0"/>
                <a:cs typeface="Arial" panose="020B0604020202020204" pitchFamily="34" charset="0"/>
              </a:rPr>
            </a:br>
            <a:r>
              <a:rPr lang="es-CO" sz="1600" dirty="0">
                <a:latin typeface="Arial" panose="020B0604020202020204" pitchFamily="34" charset="0"/>
                <a:cs typeface="Arial" panose="020B0604020202020204" pitchFamily="34" charset="0"/>
              </a:rPr>
              <a:t>3. </a:t>
            </a:r>
            <a:r>
              <a:rPr lang="es-ES" sz="1600" dirty="0">
                <a:latin typeface="Arial" panose="020B0604020202020204" pitchFamily="34" charset="0"/>
                <a:cs typeface="Arial" panose="020B0604020202020204" pitchFamily="34" charset="0"/>
              </a:rPr>
              <a:t>Citación a versión libre y diligencias de pruebas al investigado</a:t>
            </a:r>
            <a:br>
              <a:rPr lang="es-ES" sz="1600" dirty="0">
                <a:latin typeface="Arial" panose="020B0604020202020204" pitchFamily="34" charset="0"/>
                <a:cs typeface="Arial" panose="020B0604020202020204" pitchFamily="34" charset="0"/>
              </a:rPr>
            </a:br>
            <a:br>
              <a:rPr lang="es-CO" sz="1600" dirty="0">
                <a:latin typeface="Arial" panose="020B0604020202020204" pitchFamily="34" charset="0"/>
                <a:cs typeface="Arial" panose="020B0604020202020204" pitchFamily="34" charset="0"/>
              </a:rPr>
            </a:br>
            <a:r>
              <a:rPr lang="es-CO" sz="1600" dirty="0">
                <a:latin typeface="Arial" panose="020B0604020202020204" pitchFamily="34" charset="0"/>
                <a:cs typeface="Arial" panose="020B0604020202020204" pitchFamily="34" charset="0"/>
              </a:rPr>
              <a:t>4. </a:t>
            </a:r>
            <a:r>
              <a:rPr lang="es-ES" sz="1600" dirty="0">
                <a:latin typeface="Arial" panose="020B0604020202020204" pitchFamily="34" charset="0"/>
                <a:cs typeface="Arial" panose="020B0604020202020204" pitchFamily="34" charset="0"/>
              </a:rPr>
              <a:t>Acta de notificación personal de versión libre y diligencias de pruebas. </a:t>
            </a:r>
            <a:br>
              <a:rPr lang="es-ES" sz="1600" dirty="0">
                <a:latin typeface="Arial" panose="020B0604020202020204" pitchFamily="34" charset="0"/>
                <a:cs typeface="Arial" panose="020B0604020202020204" pitchFamily="34" charset="0"/>
              </a:rPr>
            </a:br>
            <a:r>
              <a:rPr lang="es-CO" sz="1600" dirty="0">
                <a:latin typeface="Arial" panose="020B0604020202020204" pitchFamily="34" charset="0"/>
                <a:cs typeface="Arial" panose="020B0604020202020204" pitchFamily="34" charset="0"/>
              </a:rPr>
              <a:t>5. </a:t>
            </a:r>
            <a:r>
              <a:rPr lang="es-ES" sz="1600" dirty="0">
                <a:latin typeface="Arial" panose="020B0604020202020204" pitchFamily="34" charset="0"/>
                <a:cs typeface="Arial" panose="020B0604020202020204" pitchFamily="34" charset="0"/>
              </a:rPr>
              <a:t>Citación a declaración juramentada a testigos</a:t>
            </a:r>
            <a:br>
              <a:rPr lang="es-ES" sz="1600" dirty="0">
                <a:latin typeface="Arial" panose="020B0604020202020204" pitchFamily="34" charset="0"/>
                <a:cs typeface="Arial" panose="020B0604020202020204" pitchFamily="34" charset="0"/>
              </a:rPr>
            </a:br>
            <a:br>
              <a:rPr lang="es-CO" sz="1600" dirty="0">
                <a:latin typeface="Arial" panose="020B0604020202020204" pitchFamily="34" charset="0"/>
                <a:cs typeface="Arial" panose="020B0604020202020204" pitchFamily="34" charset="0"/>
              </a:rPr>
            </a:br>
            <a:r>
              <a:rPr lang="es-CO" sz="1600" dirty="0">
                <a:latin typeface="Arial" panose="020B0604020202020204" pitchFamily="34" charset="0"/>
                <a:cs typeface="Arial" panose="020B0604020202020204" pitchFamily="34" charset="0"/>
              </a:rPr>
              <a:t>6. </a:t>
            </a:r>
            <a:r>
              <a:rPr lang="es-ES" sz="1600" dirty="0">
                <a:latin typeface="Arial" panose="020B0604020202020204" pitchFamily="34" charset="0"/>
                <a:cs typeface="Arial" panose="020B0604020202020204" pitchFamily="34" charset="0"/>
              </a:rPr>
              <a:t>Declaraciones de  </a:t>
            </a:r>
            <a:r>
              <a:rPr lang="es-ES" sz="1600" dirty="0" err="1">
                <a:latin typeface="Arial" panose="020B0604020202020204" pitchFamily="34" charset="0"/>
                <a:cs typeface="Arial" panose="020B0604020202020204" pitchFamily="34" charset="0"/>
              </a:rPr>
              <a:t>xxxxxxxxxx</a:t>
            </a:r>
            <a:br>
              <a:rPr lang="es-CO" sz="1600" dirty="0">
                <a:latin typeface="Arial" panose="020B0604020202020204" pitchFamily="34" charset="0"/>
                <a:cs typeface="Arial" panose="020B0604020202020204" pitchFamily="34" charset="0"/>
              </a:rPr>
            </a:br>
            <a:r>
              <a:rPr lang="es-CO" sz="1600" dirty="0">
                <a:latin typeface="Arial" panose="020B0604020202020204" pitchFamily="34" charset="0"/>
                <a:cs typeface="Arial" panose="020B0604020202020204" pitchFamily="34" charset="0"/>
              </a:rPr>
              <a:t>7. </a:t>
            </a:r>
            <a:r>
              <a:rPr lang="es-ES_tradnl" sz="1600" dirty="0">
                <a:latin typeface="Arial" panose="020B0604020202020204" pitchFamily="34" charset="0"/>
                <a:cs typeface="Arial" panose="020B0604020202020204" pitchFamily="34" charset="0"/>
              </a:rPr>
              <a:t>Pliego de cargos.</a:t>
            </a:r>
            <a:br>
              <a:rPr lang="es-CO" sz="1600" dirty="0">
                <a:latin typeface="Arial" panose="020B0604020202020204" pitchFamily="34" charset="0"/>
                <a:cs typeface="Arial" panose="020B0604020202020204" pitchFamily="34" charset="0"/>
              </a:rPr>
            </a:br>
            <a:r>
              <a:rPr lang="es-CO" sz="1600" dirty="0">
                <a:latin typeface="Arial" panose="020B0604020202020204" pitchFamily="34" charset="0"/>
                <a:cs typeface="Arial" panose="020B0604020202020204" pitchFamily="34" charset="0"/>
              </a:rPr>
              <a:t>8. </a:t>
            </a:r>
            <a:r>
              <a:rPr lang="es-ES" sz="1600" dirty="0">
                <a:latin typeface="Arial" panose="020B0604020202020204" pitchFamily="34" charset="0"/>
                <a:cs typeface="Arial" panose="020B0604020202020204" pitchFamily="34" charset="0"/>
              </a:rPr>
              <a:t>Acta de notificación personal de pliego de cargos. </a:t>
            </a:r>
            <a:br>
              <a:rPr lang="es-CO" sz="1600" dirty="0">
                <a:latin typeface="Arial" panose="020B0604020202020204" pitchFamily="34" charset="0"/>
                <a:cs typeface="Arial" panose="020B0604020202020204" pitchFamily="34" charset="0"/>
              </a:rPr>
            </a:br>
            <a:r>
              <a:rPr lang="es-CO" sz="1600" dirty="0">
                <a:latin typeface="Arial" panose="020B0604020202020204" pitchFamily="34" charset="0"/>
                <a:cs typeface="Arial" panose="020B0604020202020204" pitchFamily="34" charset="0"/>
              </a:rPr>
              <a:t>9. </a:t>
            </a:r>
            <a:r>
              <a:rPr lang="es-ES" sz="1600" dirty="0">
                <a:latin typeface="Arial" panose="020B0604020202020204" pitchFamily="34" charset="0"/>
                <a:cs typeface="Arial" panose="020B0604020202020204" pitchFamily="34" charset="0"/>
              </a:rPr>
              <a:t>Decreto de Práctica de pruebas  (similar 3. Diligencias de pruebas)</a:t>
            </a:r>
            <a:br>
              <a:rPr lang="es-CO" sz="1600" dirty="0">
                <a:latin typeface="Arial" panose="020B0604020202020204" pitchFamily="34" charset="0"/>
                <a:cs typeface="Arial" panose="020B0604020202020204" pitchFamily="34" charset="0"/>
              </a:rPr>
            </a:br>
            <a:r>
              <a:rPr lang="es-CO" sz="1600" dirty="0">
                <a:latin typeface="Arial" panose="020B0604020202020204" pitchFamily="34" charset="0"/>
                <a:cs typeface="Arial" panose="020B0604020202020204" pitchFamily="34" charset="0"/>
              </a:rPr>
              <a:t>10. </a:t>
            </a:r>
            <a:r>
              <a:rPr lang="es-ES" sz="1600" dirty="0">
                <a:latin typeface="Arial" panose="020B0604020202020204" pitchFamily="34" charset="0"/>
                <a:cs typeface="Arial" panose="020B0604020202020204" pitchFamily="34" charset="0"/>
              </a:rPr>
              <a:t>Acta de notificación personal de diligencias  de pruebas  </a:t>
            </a:r>
            <a:br>
              <a:rPr lang="es-CO" sz="1600" dirty="0">
                <a:latin typeface="Arial" panose="020B0604020202020204" pitchFamily="34" charset="0"/>
                <a:cs typeface="Arial" panose="020B0604020202020204" pitchFamily="34" charset="0"/>
              </a:rPr>
            </a:br>
            <a:r>
              <a:rPr lang="es-ES" sz="1600" dirty="0">
                <a:latin typeface="Arial" panose="020B0604020202020204" pitchFamily="34" charset="0"/>
                <a:cs typeface="Arial" panose="020B0604020202020204" pitchFamily="34" charset="0"/>
              </a:rPr>
              <a:t> 11. La Resolución Sancionatoria  o absolutoria (similar pliego cargos)</a:t>
            </a:r>
            <a:br>
              <a:rPr lang="es-CO" sz="1600" dirty="0">
                <a:latin typeface="Arial" panose="020B0604020202020204" pitchFamily="34" charset="0"/>
                <a:cs typeface="Arial" panose="020B0604020202020204" pitchFamily="34" charset="0"/>
              </a:rPr>
            </a:br>
            <a:r>
              <a:rPr lang="es-ES" sz="1600" dirty="0">
                <a:latin typeface="Arial" panose="020B0604020202020204" pitchFamily="34" charset="0"/>
                <a:cs typeface="Arial" panose="020B0604020202020204" pitchFamily="34" charset="0"/>
              </a:rPr>
              <a:t> 12. </a:t>
            </a:r>
            <a:r>
              <a:rPr lang="es-CO" sz="1600" dirty="0">
                <a:latin typeface="Arial" panose="020B0604020202020204" pitchFamily="34" charset="0"/>
                <a:cs typeface="Arial" panose="020B0604020202020204" pitchFamily="34" charset="0"/>
              </a:rPr>
              <a:t>Acta de notificación personal de Resolución Sancionatoria o absolutoria </a:t>
            </a:r>
            <a:r>
              <a:rPr lang="es-CO" sz="1600" dirty="0">
                <a:latin typeface="Tahoma" panose="020B0604030504040204" pitchFamily="34" charset="0"/>
                <a:ea typeface="Tahoma" panose="020B0604030504040204" pitchFamily="34" charset="0"/>
                <a:cs typeface="Tahoma" panose="020B0604030504040204" pitchFamily="34" charset="0"/>
              </a:rPr>
              <a:t>.</a:t>
            </a:r>
            <a:endParaRPr lang="es-ES" sz="16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8" name="CuadroTexto 7"/>
          <p:cNvSpPr txBox="1"/>
          <p:nvPr/>
        </p:nvSpPr>
        <p:spPr>
          <a:xfrm>
            <a:off x="1229054" y="6451510"/>
            <a:ext cx="7755458" cy="400110"/>
          </a:xfrm>
          <a:prstGeom prst="rect">
            <a:avLst/>
          </a:prstGeom>
          <a:noFill/>
        </p:spPr>
        <p:txBody>
          <a:bodyPr wrap="square" rtlCol="0">
            <a:spAutoFit/>
          </a:bodyPr>
          <a:lstStyle/>
          <a:p>
            <a:pPr algn="ctr"/>
            <a:r>
              <a:rPr lang="es-CO" sz="2000" dirty="0">
                <a:solidFill>
                  <a:schemeClr val="bg1"/>
                </a:solidFill>
                <a:latin typeface="Tahoma" panose="020B0604030504040204" pitchFamily="34" charset="0"/>
                <a:ea typeface="Tahoma" panose="020B0604030504040204" pitchFamily="34" charset="0"/>
                <a:cs typeface="Tahoma" panose="020B0604030504040204" pitchFamily="34" charset="0"/>
              </a:rPr>
              <a:t>.REGIMEN DISCIPLINARIO</a:t>
            </a:r>
          </a:p>
        </p:txBody>
      </p:sp>
      <p:pic>
        <p:nvPicPr>
          <p:cNvPr id="5" name="Imagen 4"/>
          <p:cNvPicPr>
            <a:picLocks noChangeAspect="1"/>
          </p:cNvPicPr>
          <p:nvPr/>
        </p:nvPicPr>
        <p:blipFill>
          <a:blip r:embed="rId3"/>
          <a:stretch>
            <a:fillRect/>
          </a:stretch>
        </p:blipFill>
        <p:spPr>
          <a:xfrm>
            <a:off x="713163" y="0"/>
            <a:ext cx="2898618" cy="978754"/>
          </a:xfrm>
          <a:prstGeom prst="rect">
            <a:avLst/>
          </a:prstGeom>
        </p:spPr>
      </p:pic>
    </p:spTree>
    <p:extLst>
      <p:ext uri="{BB962C8B-B14F-4D97-AF65-F5344CB8AC3E}">
        <p14:creationId xmlns:p14="http://schemas.microsoft.com/office/powerpoint/2010/main" val="388165057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0274"/>
            <a:ext cx="9144000" cy="6988274"/>
          </a:xfrm>
          <a:prstGeom prst="rect">
            <a:avLst/>
          </a:prstGeom>
        </p:spPr>
      </p:pic>
      <p:sp>
        <p:nvSpPr>
          <p:cNvPr id="2" name="Título 1"/>
          <p:cNvSpPr>
            <a:spLocks noGrp="1"/>
          </p:cNvSpPr>
          <p:nvPr>
            <p:ph type="ctrTitle"/>
          </p:nvPr>
        </p:nvSpPr>
        <p:spPr>
          <a:xfrm>
            <a:off x="808074" y="943145"/>
            <a:ext cx="8176438" cy="5532298"/>
          </a:xfrm>
        </p:spPr>
        <p:txBody>
          <a:bodyPr>
            <a:noAutofit/>
          </a:bodyPr>
          <a:lstStyle/>
          <a:p>
            <a:pPr algn="l"/>
            <a:br>
              <a:rPr lang="es-CO" sz="3200" dirty="0">
                <a:latin typeface="Tahoma" panose="020B0604030504040204" pitchFamily="34" charset="0"/>
                <a:ea typeface="Tahoma" panose="020B0604030504040204" pitchFamily="34" charset="0"/>
                <a:cs typeface="Tahoma" panose="020B0604030504040204" pitchFamily="34" charset="0"/>
              </a:rPr>
            </a:br>
            <a:r>
              <a:rPr lang="es-CO" sz="3200"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GRACIAS POR SEGUIR APOYANDONOS</a:t>
            </a:r>
            <a:br>
              <a:rPr lang="es-CO" sz="1600"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endParaRPr lang="es-ES" sz="16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8" name="CuadroTexto 7"/>
          <p:cNvSpPr txBox="1"/>
          <p:nvPr/>
        </p:nvSpPr>
        <p:spPr>
          <a:xfrm>
            <a:off x="1229054" y="6451510"/>
            <a:ext cx="7755458" cy="400110"/>
          </a:xfrm>
          <a:prstGeom prst="rect">
            <a:avLst/>
          </a:prstGeom>
          <a:noFill/>
        </p:spPr>
        <p:txBody>
          <a:bodyPr wrap="square" rtlCol="0">
            <a:spAutoFit/>
          </a:bodyPr>
          <a:lstStyle/>
          <a:p>
            <a:pPr algn="ctr"/>
            <a:r>
              <a:rPr lang="es-CO" sz="2000" dirty="0">
                <a:solidFill>
                  <a:schemeClr val="bg1"/>
                </a:solidFill>
                <a:latin typeface="Tahoma" panose="020B0604030504040204" pitchFamily="34" charset="0"/>
                <a:ea typeface="Tahoma" panose="020B0604030504040204" pitchFamily="34" charset="0"/>
                <a:cs typeface="Tahoma" panose="020B0604030504040204" pitchFamily="34" charset="0"/>
              </a:rPr>
              <a:t>.REGIMEN DISCIPLINARIO</a:t>
            </a:r>
          </a:p>
        </p:txBody>
      </p:sp>
      <p:pic>
        <p:nvPicPr>
          <p:cNvPr id="5" name="Imagen 4"/>
          <p:cNvPicPr>
            <a:picLocks noChangeAspect="1"/>
          </p:cNvPicPr>
          <p:nvPr/>
        </p:nvPicPr>
        <p:blipFill>
          <a:blip r:embed="rId3"/>
          <a:stretch>
            <a:fillRect/>
          </a:stretch>
        </p:blipFill>
        <p:spPr>
          <a:xfrm>
            <a:off x="713163" y="0"/>
            <a:ext cx="2898618" cy="978754"/>
          </a:xfrm>
          <a:prstGeom prst="rect">
            <a:avLst/>
          </a:prstGeom>
        </p:spPr>
      </p:pic>
    </p:spTree>
    <p:extLst>
      <p:ext uri="{BB962C8B-B14F-4D97-AF65-F5344CB8AC3E}">
        <p14:creationId xmlns:p14="http://schemas.microsoft.com/office/powerpoint/2010/main" val="21241188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ángulo 5"/>
          <p:cNvSpPr/>
          <p:nvPr/>
        </p:nvSpPr>
        <p:spPr>
          <a:xfrm>
            <a:off x="2907122" y="6165732"/>
            <a:ext cx="7369152" cy="646331"/>
          </a:xfrm>
          <a:prstGeom prst="rect">
            <a:avLst/>
          </a:prstGeom>
        </p:spPr>
        <p:txBody>
          <a:bodyPr wrap="square">
            <a:spAutoFit/>
          </a:bodyPr>
          <a:lstStyle/>
          <a:p>
            <a:r>
              <a:rPr lang="es-ES" sz="3600" b="1" dirty="0">
                <a:ln>
                  <a:solidFill>
                    <a:srgbClr val="000000"/>
                  </a:solidFill>
                </a:ln>
                <a:solidFill>
                  <a:srgbClr val="FFFFFF"/>
                </a:solidFill>
              </a:rPr>
              <a:t>P</a:t>
            </a:r>
            <a:r>
              <a:rPr lang="es-ES" sz="2000" dirty="0">
                <a:solidFill>
                  <a:srgbClr val="FFFFFF"/>
                </a:solidFill>
              </a:rPr>
              <a:t>roceso de Inducción a los Trabajadores del SENA</a:t>
            </a:r>
          </a:p>
        </p:txBody>
      </p:sp>
      <p:sp>
        <p:nvSpPr>
          <p:cNvPr id="3" name="Rectángulo 2"/>
          <p:cNvSpPr/>
          <p:nvPr/>
        </p:nvSpPr>
        <p:spPr>
          <a:xfrm>
            <a:off x="1775360" y="558141"/>
            <a:ext cx="5919849" cy="369332"/>
          </a:xfrm>
          <a:prstGeom prst="rect">
            <a:avLst/>
          </a:prstGeom>
        </p:spPr>
        <p:txBody>
          <a:bodyPr wrap="square">
            <a:spAutoFit/>
          </a:bodyPr>
          <a:lstStyle/>
          <a:p>
            <a:pPr algn="ctr"/>
            <a:r>
              <a:rPr lang="es-CO"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GRACIAS POR SEGUIR APOYANDONOS</a:t>
            </a:r>
          </a:p>
        </p:txBody>
      </p:sp>
    </p:spTree>
    <p:extLst>
      <p:ext uri="{BB962C8B-B14F-4D97-AF65-F5344CB8AC3E}">
        <p14:creationId xmlns:p14="http://schemas.microsoft.com/office/powerpoint/2010/main" val="3352577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pattFill prst="pct5">
          <a:fgClr>
            <a:srgbClr val="92D050"/>
          </a:fgClr>
          <a:bgClr>
            <a:schemeClr val="bg2"/>
          </a:bgClr>
        </a:pattFill>
        <a:effectLst/>
      </p:bgPr>
    </p:bg>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988274"/>
          </a:xfrm>
          <a:prstGeom prst="rect">
            <a:avLst/>
          </a:prstGeom>
        </p:spPr>
      </p:pic>
      <p:sp>
        <p:nvSpPr>
          <p:cNvPr id="5" name="CuadroTexto 4"/>
          <p:cNvSpPr txBox="1"/>
          <p:nvPr/>
        </p:nvSpPr>
        <p:spPr>
          <a:xfrm>
            <a:off x="1103586" y="5191339"/>
            <a:ext cx="7755458" cy="400110"/>
          </a:xfrm>
          <a:prstGeom prst="rect">
            <a:avLst/>
          </a:prstGeom>
          <a:noFill/>
        </p:spPr>
        <p:txBody>
          <a:bodyPr wrap="square" rtlCol="0">
            <a:spAutoFit/>
          </a:bodyPr>
          <a:lstStyle/>
          <a:p>
            <a:pPr algn="ctr"/>
            <a:r>
              <a:rPr lang="es-CO" sz="2000" dirty="0">
                <a:latin typeface="Tahoma" panose="020B0604030504040204" pitchFamily="34" charset="0"/>
                <a:ea typeface="Tahoma" panose="020B0604030504040204" pitchFamily="34" charset="0"/>
                <a:cs typeface="Tahoma" panose="020B0604030504040204" pitchFamily="34" charset="0"/>
              </a:rPr>
              <a:t>.</a:t>
            </a:r>
          </a:p>
        </p:txBody>
      </p:sp>
      <p:pic>
        <p:nvPicPr>
          <p:cNvPr id="8" name="Imagen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18232" y="88518"/>
            <a:ext cx="1109662" cy="976754"/>
          </a:xfrm>
          <a:prstGeom prst="rect">
            <a:avLst/>
          </a:prstGeom>
          <a:noFill/>
          <a:ln>
            <a:noFill/>
          </a:ln>
        </p:spPr>
      </p:pic>
      <p:sp>
        <p:nvSpPr>
          <p:cNvPr id="3" name="CuadroTexto 2"/>
          <p:cNvSpPr txBox="1"/>
          <p:nvPr/>
        </p:nvSpPr>
        <p:spPr>
          <a:xfrm>
            <a:off x="2173010" y="6529470"/>
            <a:ext cx="2398990" cy="369332"/>
          </a:xfrm>
          <a:prstGeom prst="rect">
            <a:avLst/>
          </a:prstGeom>
          <a:noFill/>
        </p:spPr>
        <p:txBody>
          <a:bodyPr wrap="none" rtlCol="0">
            <a:spAutoFit/>
          </a:bodyPr>
          <a:lstStyle/>
          <a:p>
            <a:r>
              <a:rPr lang="es-ES" b="1" dirty="0"/>
              <a:t>ESTATUTOS SINDESENA</a:t>
            </a:r>
            <a:endParaRPr lang="es-CO" b="1" dirty="0"/>
          </a:p>
        </p:txBody>
      </p:sp>
      <p:sp>
        <p:nvSpPr>
          <p:cNvPr id="9" name="Rectángulo 8"/>
          <p:cNvSpPr/>
          <p:nvPr/>
        </p:nvSpPr>
        <p:spPr>
          <a:xfrm>
            <a:off x="2573419" y="437969"/>
            <a:ext cx="4572000" cy="923330"/>
          </a:xfrm>
          <a:prstGeom prst="rect">
            <a:avLst/>
          </a:prstGeom>
        </p:spPr>
        <p:txBody>
          <a:bodyPr>
            <a:spAutoFit/>
          </a:bodyPr>
          <a:lstStyle/>
          <a:p>
            <a:pPr algn="ctr"/>
            <a:r>
              <a:rPr lang="es-ES" b="1" dirty="0"/>
              <a:t>ESTATUTOS DEL SINDICATO DE EMPLEADOS PÚBLICOS DEL SENA “SINDESENA”</a:t>
            </a:r>
            <a:br>
              <a:rPr lang="es-ES" b="1" dirty="0"/>
            </a:br>
            <a:endParaRPr lang="es-CO" dirty="0"/>
          </a:p>
        </p:txBody>
      </p:sp>
      <p:sp>
        <p:nvSpPr>
          <p:cNvPr id="11" name="CuadroTexto 10"/>
          <p:cNvSpPr txBox="1"/>
          <p:nvPr/>
        </p:nvSpPr>
        <p:spPr>
          <a:xfrm>
            <a:off x="514351" y="1153790"/>
            <a:ext cx="8472904" cy="5109091"/>
          </a:xfrm>
          <a:prstGeom prst="rect">
            <a:avLst/>
          </a:prstGeom>
          <a:solidFill>
            <a:schemeClr val="accent3">
              <a:lumMod val="40000"/>
              <a:lumOff val="60000"/>
            </a:schemeClr>
          </a:solidFill>
        </p:spPr>
        <p:txBody>
          <a:bodyPr wrap="square" rtlCol="0">
            <a:spAutoFit/>
          </a:bodyPr>
          <a:lstStyle/>
          <a:p>
            <a:r>
              <a:rPr lang="es-ES" b="1" dirty="0"/>
              <a:t>CAPITULO V.  OBLIGACIONES Y DERECHOS DE LOS AFILIADOS</a:t>
            </a:r>
            <a:endParaRPr lang="es-CO" dirty="0"/>
          </a:p>
          <a:p>
            <a:r>
              <a:rPr lang="es-ES" dirty="0"/>
              <a:t> </a:t>
            </a:r>
            <a:r>
              <a:rPr lang="es-ES" sz="1600" b="1" dirty="0"/>
              <a:t>ARTÍCULO 7º</a:t>
            </a:r>
            <a:r>
              <a:rPr lang="es-ES" sz="1600" dirty="0"/>
              <a:t>. Son derechos de cada uno de los afiliados: </a:t>
            </a:r>
            <a:endParaRPr lang="es-CO" sz="1600" dirty="0"/>
          </a:p>
          <a:p>
            <a:r>
              <a:rPr lang="es-ES" sz="1600" dirty="0"/>
              <a:t> </a:t>
            </a:r>
            <a:endParaRPr lang="es-CO" sz="1600" dirty="0"/>
          </a:p>
          <a:p>
            <a:pPr marL="342900" indent="-342900">
              <a:buAutoNum type="alphaLcPeriod"/>
            </a:pPr>
            <a:r>
              <a:rPr lang="es-ES" sz="1600" dirty="0"/>
              <a:t>Elegir y ser elegido a los diferentes cargos dignatarios.  Se materializa pago de la cuota de admisión al sindicato. </a:t>
            </a:r>
          </a:p>
          <a:p>
            <a:endParaRPr lang="es-CO" sz="1600" dirty="0"/>
          </a:p>
          <a:p>
            <a:r>
              <a:rPr lang="es-ES" sz="1600" dirty="0"/>
              <a:t>b. Participar como delegado a la asamblea nacional, con derecho a voz y voto.</a:t>
            </a:r>
          </a:p>
          <a:p>
            <a:endParaRPr lang="es-ES" sz="1600" dirty="0"/>
          </a:p>
          <a:p>
            <a:r>
              <a:rPr lang="es-ES" sz="1600" dirty="0"/>
              <a:t>c. Participar como afiliado en las Asambleas Generales de Subdirectiva y Comités Regionales. </a:t>
            </a:r>
          </a:p>
          <a:p>
            <a:r>
              <a:rPr lang="es-ES" sz="1600" dirty="0"/>
              <a:t> </a:t>
            </a:r>
            <a:endParaRPr lang="es-CO" sz="1600" dirty="0"/>
          </a:p>
          <a:p>
            <a:r>
              <a:rPr lang="es-ES" sz="1600" dirty="0"/>
              <a:t>e. Ser miembro de la Junta Directiva, y de las comisiones de acuerdo con la reglamentación.  </a:t>
            </a:r>
            <a:endParaRPr lang="es-CO" sz="1600" dirty="0"/>
          </a:p>
          <a:p>
            <a:r>
              <a:rPr lang="es-ES" sz="1600" dirty="0"/>
              <a:t> </a:t>
            </a:r>
            <a:endParaRPr lang="es-CO" sz="1600" dirty="0"/>
          </a:p>
          <a:p>
            <a:r>
              <a:rPr lang="es-ES" sz="1600" dirty="0"/>
              <a:t>f. Ser designado como representante en las diferentes instancias representación el Sindicato.</a:t>
            </a:r>
          </a:p>
          <a:p>
            <a:r>
              <a:rPr lang="es-ES" sz="1600" dirty="0"/>
              <a:t> </a:t>
            </a:r>
            <a:endParaRPr lang="es-CO" sz="1600" dirty="0"/>
          </a:p>
          <a:p>
            <a:r>
              <a:rPr lang="es-ES" sz="1600" dirty="0"/>
              <a:t>g. Solicitar la intervención del sindicato por medio de la Junta Directiva en asuntos individuales o colectivos.</a:t>
            </a:r>
          </a:p>
          <a:p>
            <a:r>
              <a:rPr lang="es-ES" sz="1600" dirty="0"/>
              <a:t> </a:t>
            </a:r>
            <a:endParaRPr lang="es-CO" sz="1600" dirty="0"/>
          </a:p>
          <a:p>
            <a:pPr marL="400050" indent="-400050">
              <a:buAutoNum type="romanLcPeriod"/>
            </a:pPr>
            <a:r>
              <a:rPr lang="es-ES" sz="1600" dirty="0"/>
              <a:t>Fiscalizar la gestión de la organización sindical.</a:t>
            </a:r>
          </a:p>
          <a:p>
            <a:r>
              <a:rPr lang="es-ES" sz="1600" dirty="0"/>
              <a:t> </a:t>
            </a:r>
            <a:endParaRPr lang="es-CO" sz="1600" dirty="0"/>
          </a:p>
          <a:p>
            <a:r>
              <a:rPr lang="es-ES" sz="1600" dirty="0"/>
              <a:t> l. Presentar propuesta de reforma de los estatutos de SINDESENA, con un mes de anticipación.</a:t>
            </a:r>
            <a:r>
              <a:rPr lang="es-ES" dirty="0"/>
              <a:t> </a:t>
            </a:r>
            <a:endParaRPr lang="es-CO" dirty="0"/>
          </a:p>
        </p:txBody>
      </p:sp>
      <p:pic>
        <p:nvPicPr>
          <p:cNvPr id="10" name="Imagen 9"/>
          <p:cNvPicPr>
            <a:picLocks noChangeAspect="1"/>
          </p:cNvPicPr>
          <p:nvPr/>
        </p:nvPicPr>
        <p:blipFill>
          <a:blip r:embed="rId4"/>
          <a:stretch>
            <a:fillRect/>
          </a:stretch>
        </p:blipFill>
        <p:spPr>
          <a:xfrm>
            <a:off x="65200" y="311"/>
            <a:ext cx="2898618" cy="978754"/>
          </a:xfrm>
          <a:prstGeom prst="rect">
            <a:avLst/>
          </a:prstGeom>
        </p:spPr>
      </p:pic>
    </p:spTree>
    <p:extLst>
      <p:ext uri="{BB962C8B-B14F-4D97-AF65-F5344CB8AC3E}">
        <p14:creationId xmlns:p14="http://schemas.microsoft.com/office/powerpoint/2010/main" val="3923684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pattFill prst="pct5">
          <a:fgClr>
            <a:srgbClr val="92D050"/>
          </a:fgClr>
          <a:bgClr>
            <a:schemeClr val="bg2"/>
          </a:bgClr>
        </a:pattFill>
        <a:effectLst/>
      </p:bgPr>
    </p:bg>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988274"/>
          </a:xfrm>
          <a:prstGeom prst="rect">
            <a:avLst/>
          </a:prstGeom>
        </p:spPr>
      </p:pic>
      <p:sp>
        <p:nvSpPr>
          <p:cNvPr id="5" name="CuadroTexto 4"/>
          <p:cNvSpPr txBox="1"/>
          <p:nvPr/>
        </p:nvSpPr>
        <p:spPr>
          <a:xfrm>
            <a:off x="1103586" y="5191339"/>
            <a:ext cx="7755458" cy="400110"/>
          </a:xfrm>
          <a:prstGeom prst="rect">
            <a:avLst/>
          </a:prstGeom>
          <a:noFill/>
        </p:spPr>
        <p:txBody>
          <a:bodyPr wrap="square" rtlCol="0">
            <a:spAutoFit/>
          </a:bodyPr>
          <a:lstStyle/>
          <a:p>
            <a:pPr algn="ctr"/>
            <a:r>
              <a:rPr lang="es-CO" sz="2000" dirty="0">
                <a:latin typeface="Tahoma" panose="020B0604030504040204" pitchFamily="34" charset="0"/>
                <a:ea typeface="Tahoma" panose="020B0604030504040204" pitchFamily="34" charset="0"/>
                <a:cs typeface="Tahoma" panose="020B0604030504040204" pitchFamily="34" charset="0"/>
              </a:rPr>
              <a:t>.</a:t>
            </a:r>
          </a:p>
        </p:txBody>
      </p:sp>
      <p:pic>
        <p:nvPicPr>
          <p:cNvPr id="8" name="Imagen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18232" y="88518"/>
            <a:ext cx="1109662" cy="976754"/>
          </a:xfrm>
          <a:prstGeom prst="rect">
            <a:avLst/>
          </a:prstGeom>
          <a:noFill/>
          <a:ln>
            <a:noFill/>
          </a:ln>
        </p:spPr>
      </p:pic>
      <p:sp>
        <p:nvSpPr>
          <p:cNvPr id="3" name="CuadroTexto 2"/>
          <p:cNvSpPr txBox="1"/>
          <p:nvPr/>
        </p:nvSpPr>
        <p:spPr>
          <a:xfrm>
            <a:off x="2173010" y="6529470"/>
            <a:ext cx="2398990" cy="369332"/>
          </a:xfrm>
          <a:prstGeom prst="rect">
            <a:avLst/>
          </a:prstGeom>
          <a:noFill/>
        </p:spPr>
        <p:txBody>
          <a:bodyPr wrap="none" rtlCol="0">
            <a:spAutoFit/>
          </a:bodyPr>
          <a:lstStyle/>
          <a:p>
            <a:r>
              <a:rPr lang="es-ES" b="1" dirty="0"/>
              <a:t>ESTATUTOS SINDESENA</a:t>
            </a:r>
            <a:endParaRPr lang="es-CO" b="1" dirty="0"/>
          </a:p>
        </p:txBody>
      </p:sp>
      <p:sp>
        <p:nvSpPr>
          <p:cNvPr id="9" name="Rectángulo 8"/>
          <p:cNvSpPr/>
          <p:nvPr/>
        </p:nvSpPr>
        <p:spPr>
          <a:xfrm>
            <a:off x="2573419" y="437969"/>
            <a:ext cx="4572000" cy="923330"/>
          </a:xfrm>
          <a:prstGeom prst="rect">
            <a:avLst/>
          </a:prstGeom>
        </p:spPr>
        <p:txBody>
          <a:bodyPr>
            <a:spAutoFit/>
          </a:bodyPr>
          <a:lstStyle/>
          <a:p>
            <a:pPr algn="ctr"/>
            <a:r>
              <a:rPr lang="es-ES" b="1" dirty="0"/>
              <a:t>ESTATUTOS DEL SINDICATO DE EMPLEADOS PÚBLICOS DEL SENA “SINDESENA”</a:t>
            </a:r>
            <a:br>
              <a:rPr lang="es-ES" b="1" dirty="0"/>
            </a:br>
            <a:endParaRPr lang="es-CO" dirty="0"/>
          </a:p>
        </p:txBody>
      </p:sp>
      <p:sp>
        <p:nvSpPr>
          <p:cNvPr id="11" name="CuadroTexto 10"/>
          <p:cNvSpPr txBox="1"/>
          <p:nvPr/>
        </p:nvSpPr>
        <p:spPr>
          <a:xfrm>
            <a:off x="580520" y="1523661"/>
            <a:ext cx="8563479" cy="4524315"/>
          </a:xfrm>
          <a:prstGeom prst="rect">
            <a:avLst/>
          </a:prstGeom>
          <a:solidFill>
            <a:schemeClr val="accent3">
              <a:lumMod val="40000"/>
              <a:lumOff val="60000"/>
            </a:schemeClr>
          </a:solidFill>
        </p:spPr>
        <p:txBody>
          <a:bodyPr wrap="square" rtlCol="0">
            <a:spAutoFit/>
          </a:bodyPr>
          <a:lstStyle/>
          <a:p>
            <a:r>
              <a:rPr lang="es-ES" b="1" dirty="0"/>
              <a:t>CAPITULO VI. ORGANOS DIRECTIVOS DEL SINDICATO </a:t>
            </a:r>
            <a:endParaRPr lang="es-CO" dirty="0"/>
          </a:p>
          <a:p>
            <a:r>
              <a:rPr lang="es-ES" b="1" dirty="0"/>
              <a:t>ARTÍCULO 8º. </a:t>
            </a:r>
            <a:r>
              <a:rPr lang="es-ES" dirty="0"/>
              <a:t>Los órganos directivos del sindicato en su orden son:</a:t>
            </a:r>
          </a:p>
          <a:p>
            <a:r>
              <a:rPr lang="es-ES" dirty="0"/>
              <a:t> </a:t>
            </a:r>
            <a:endParaRPr lang="es-CO" dirty="0"/>
          </a:p>
          <a:p>
            <a:pPr marL="342900" indent="-342900">
              <a:buAutoNum type="arabicPeriod"/>
            </a:pPr>
            <a:r>
              <a:rPr lang="es-ES" dirty="0"/>
              <a:t>Asamblea General de Delegados. </a:t>
            </a:r>
          </a:p>
          <a:p>
            <a:endParaRPr lang="es-CO" dirty="0"/>
          </a:p>
          <a:p>
            <a:r>
              <a:rPr lang="es-ES" dirty="0"/>
              <a:t>2. Junta Nacional Ampliada. </a:t>
            </a:r>
            <a:endParaRPr lang="es-CO" dirty="0"/>
          </a:p>
          <a:p>
            <a:endParaRPr lang="es-ES" dirty="0"/>
          </a:p>
          <a:p>
            <a:r>
              <a:rPr lang="es-ES" dirty="0"/>
              <a:t>3. Junta Directiva Nacional. </a:t>
            </a:r>
            <a:endParaRPr lang="es-CO" dirty="0"/>
          </a:p>
          <a:p>
            <a:endParaRPr lang="es-ES" dirty="0"/>
          </a:p>
          <a:p>
            <a:r>
              <a:rPr lang="es-ES" dirty="0"/>
              <a:t>4. Asamblea de Subdirectiva Regional. </a:t>
            </a:r>
            <a:endParaRPr lang="es-CO" dirty="0"/>
          </a:p>
          <a:p>
            <a:endParaRPr lang="es-ES" dirty="0"/>
          </a:p>
          <a:p>
            <a:r>
              <a:rPr lang="es-ES" dirty="0"/>
              <a:t>5. Asamblea de Comité Regional </a:t>
            </a:r>
            <a:endParaRPr lang="es-CO" dirty="0"/>
          </a:p>
          <a:p>
            <a:endParaRPr lang="es-ES" dirty="0"/>
          </a:p>
          <a:p>
            <a:r>
              <a:rPr lang="es-ES" dirty="0"/>
              <a:t>6. Junta Directiva de Subdirectiva Regional. </a:t>
            </a:r>
            <a:endParaRPr lang="es-CO" dirty="0"/>
          </a:p>
          <a:p>
            <a:endParaRPr lang="es-ES" dirty="0"/>
          </a:p>
          <a:p>
            <a:r>
              <a:rPr lang="es-ES" dirty="0"/>
              <a:t>7. Junta Directiva Comité Regional.  </a:t>
            </a:r>
            <a:endParaRPr lang="es-CO" dirty="0"/>
          </a:p>
        </p:txBody>
      </p:sp>
      <p:pic>
        <p:nvPicPr>
          <p:cNvPr id="10" name="Imagen 9"/>
          <p:cNvPicPr>
            <a:picLocks noChangeAspect="1"/>
          </p:cNvPicPr>
          <p:nvPr/>
        </p:nvPicPr>
        <p:blipFill>
          <a:blip r:embed="rId4"/>
          <a:stretch>
            <a:fillRect/>
          </a:stretch>
        </p:blipFill>
        <p:spPr>
          <a:xfrm>
            <a:off x="0" y="63413"/>
            <a:ext cx="2898618" cy="978754"/>
          </a:xfrm>
          <a:prstGeom prst="rect">
            <a:avLst/>
          </a:prstGeom>
        </p:spPr>
      </p:pic>
    </p:spTree>
    <p:extLst>
      <p:ext uri="{BB962C8B-B14F-4D97-AF65-F5344CB8AC3E}">
        <p14:creationId xmlns:p14="http://schemas.microsoft.com/office/powerpoint/2010/main" val="172981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pattFill prst="pct5">
          <a:fgClr>
            <a:srgbClr val="92D050"/>
          </a:fgClr>
          <a:bgClr>
            <a:schemeClr val="bg2"/>
          </a:bgClr>
        </a:pattFill>
        <a:effectLst/>
      </p:bgPr>
    </p:bg>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988274"/>
          </a:xfrm>
          <a:prstGeom prst="rect">
            <a:avLst/>
          </a:prstGeom>
        </p:spPr>
      </p:pic>
      <p:sp>
        <p:nvSpPr>
          <p:cNvPr id="5" name="CuadroTexto 4"/>
          <p:cNvSpPr txBox="1"/>
          <p:nvPr/>
        </p:nvSpPr>
        <p:spPr>
          <a:xfrm>
            <a:off x="1103586" y="5191339"/>
            <a:ext cx="7755458" cy="400110"/>
          </a:xfrm>
          <a:prstGeom prst="rect">
            <a:avLst/>
          </a:prstGeom>
          <a:noFill/>
        </p:spPr>
        <p:txBody>
          <a:bodyPr wrap="square" rtlCol="0">
            <a:spAutoFit/>
          </a:bodyPr>
          <a:lstStyle/>
          <a:p>
            <a:pPr algn="ctr"/>
            <a:r>
              <a:rPr lang="es-CO" sz="2000" dirty="0">
                <a:latin typeface="Tahoma" panose="020B0604030504040204" pitchFamily="34" charset="0"/>
                <a:ea typeface="Tahoma" panose="020B0604030504040204" pitchFamily="34" charset="0"/>
                <a:cs typeface="Tahoma" panose="020B0604030504040204" pitchFamily="34" charset="0"/>
              </a:rPr>
              <a:t>.</a:t>
            </a:r>
          </a:p>
        </p:txBody>
      </p:sp>
      <p:pic>
        <p:nvPicPr>
          <p:cNvPr id="8" name="Imagen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18232" y="88518"/>
            <a:ext cx="1109662" cy="976754"/>
          </a:xfrm>
          <a:prstGeom prst="rect">
            <a:avLst/>
          </a:prstGeom>
          <a:noFill/>
          <a:ln>
            <a:noFill/>
          </a:ln>
        </p:spPr>
      </p:pic>
      <p:sp>
        <p:nvSpPr>
          <p:cNvPr id="3" name="CuadroTexto 2"/>
          <p:cNvSpPr txBox="1"/>
          <p:nvPr/>
        </p:nvSpPr>
        <p:spPr>
          <a:xfrm>
            <a:off x="2173010" y="6529470"/>
            <a:ext cx="2398990" cy="369332"/>
          </a:xfrm>
          <a:prstGeom prst="rect">
            <a:avLst/>
          </a:prstGeom>
          <a:noFill/>
        </p:spPr>
        <p:txBody>
          <a:bodyPr wrap="none" rtlCol="0">
            <a:spAutoFit/>
          </a:bodyPr>
          <a:lstStyle/>
          <a:p>
            <a:r>
              <a:rPr lang="es-ES" b="1" dirty="0"/>
              <a:t>ESTATUTOS SINDESENA</a:t>
            </a:r>
            <a:endParaRPr lang="es-CO" b="1" dirty="0"/>
          </a:p>
        </p:txBody>
      </p:sp>
      <p:sp>
        <p:nvSpPr>
          <p:cNvPr id="9" name="Rectángulo 8"/>
          <p:cNvSpPr/>
          <p:nvPr/>
        </p:nvSpPr>
        <p:spPr>
          <a:xfrm>
            <a:off x="2573419" y="437969"/>
            <a:ext cx="4572000" cy="923330"/>
          </a:xfrm>
          <a:prstGeom prst="rect">
            <a:avLst/>
          </a:prstGeom>
        </p:spPr>
        <p:txBody>
          <a:bodyPr>
            <a:spAutoFit/>
          </a:bodyPr>
          <a:lstStyle/>
          <a:p>
            <a:pPr algn="ctr"/>
            <a:r>
              <a:rPr lang="es-ES" b="1" dirty="0"/>
              <a:t>ESTATUTOS DEL SINDICATO DE EMPLEADOS PÚBLICOS DEL SENA “SINDESENA”</a:t>
            </a:r>
            <a:br>
              <a:rPr lang="es-ES" b="1" dirty="0"/>
            </a:br>
            <a:endParaRPr lang="es-CO" dirty="0"/>
          </a:p>
        </p:txBody>
      </p:sp>
      <p:sp>
        <p:nvSpPr>
          <p:cNvPr id="11" name="CuadroTexto 10"/>
          <p:cNvSpPr txBox="1"/>
          <p:nvPr/>
        </p:nvSpPr>
        <p:spPr>
          <a:xfrm>
            <a:off x="653143" y="1153790"/>
            <a:ext cx="8336478" cy="5078313"/>
          </a:xfrm>
          <a:prstGeom prst="rect">
            <a:avLst/>
          </a:prstGeom>
          <a:solidFill>
            <a:schemeClr val="accent3">
              <a:lumMod val="40000"/>
              <a:lumOff val="60000"/>
            </a:schemeClr>
          </a:solidFill>
        </p:spPr>
        <p:txBody>
          <a:bodyPr wrap="square" rtlCol="0">
            <a:spAutoFit/>
          </a:bodyPr>
          <a:lstStyle/>
          <a:p>
            <a:r>
              <a:rPr lang="es-ES" b="1" dirty="0"/>
              <a:t>CAPITULO VII. DE LA ASAMBLEA GENERAL</a:t>
            </a:r>
            <a:endParaRPr lang="es-CO" dirty="0"/>
          </a:p>
          <a:p>
            <a:r>
              <a:rPr lang="es-ES" dirty="0"/>
              <a:t> </a:t>
            </a:r>
            <a:endParaRPr lang="es-CO" dirty="0"/>
          </a:p>
          <a:p>
            <a:r>
              <a:rPr lang="es-ES" b="1" dirty="0"/>
              <a:t>ARTÍCULO 9º. </a:t>
            </a:r>
            <a:r>
              <a:rPr lang="es-ES" dirty="0"/>
              <a:t>La Asamblea General de Delegados es la máxima AUTORIDAD del sindicato. </a:t>
            </a:r>
            <a:endParaRPr lang="es-CO" dirty="0"/>
          </a:p>
          <a:p>
            <a:r>
              <a:rPr lang="es-ES" dirty="0"/>
              <a:t> </a:t>
            </a:r>
            <a:endParaRPr lang="es-CO" dirty="0"/>
          </a:p>
          <a:p>
            <a:r>
              <a:rPr lang="es-ES" dirty="0"/>
              <a:t>1. Por los miembros de la Junta Directiva Nacional. </a:t>
            </a:r>
            <a:endParaRPr lang="es-CO" dirty="0"/>
          </a:p>
          <a:p>
            <a:r>
              <a:rPr lang="es-ES" dirty="0"/>
              <a:t>2. Por los Presidentes y Fiscales de las Subdirectivas y Comités Regionales en condición de delegados forzosos. </a:t>
            </a:r>
            <a:endParaRPr lang="es-CO" dirty="0"/>
          </a:p>
          <a:p>
            <a:r>
              <a:rPr lang="es-ES" dirty="0"/>
              <a:t>3. </a:t>
            </a:r>
            <a:r>
              <a:rPr lang="es-ES" dirty="0">
                <a:solidFill>
                  <a:srgbClr val="FF0000"/>
                </a:solidFill>
              </a:rPr>
              <a:t>Por un (1) delegado por cada veinticinco (25) afiliados a cada Subdirectiva o Comité Regional, y uno (1) por fracción de quince (15) o más, que tengan la condición de empleados de planta. </a:t>
            </a:r>
            <a:endParaRPr lang="es-CO" dirty="0">
              <a:solidFill>
                <a:srgbClr val="FF0000"/>
              </a:solidFill>
            </a:endParaRPr>
          </a:p>
          <a:p>
            <a:r>
              <a:rPr lang="es-ES" dirty="0"/>
              <a:t> </a:t>
            </a:r>
            <a:endParaRPr lang="es-CO" dirty="0"/>
          </a:p>
          <a:p>
            <a:r>
              <a:rPr lang="es-ES" dirty="0"/>
              <a:t>4. Para el caso de los contratistas afiliados, un delegado por cada cincuenta (50) afiliados a cada Subdirectiva o Comité Regional, y uno por fracción igual o superior a veinticinco (25) que tengan la condición de contratistas. </a:t>
            </a:r>
            <a:endParaRPr lang="es-CO" dirty="0"/>
          </a:p>
          <a:p>
            <a:r>
              <a:rPr lang="es-ES" dirty="0"/>
              <a:t> </a:t>
            </a:r>
            <a:endParaRPr lang="es-CO" dirty="0"/>
          </a:p>
          <a:p>
            <a:r>
              <a:rPr lang="es-ES" b="1" dirty="0"/>
              <a:t>PARAGRAFO 1: </a:t>
            </a:r>
            <a:r>
              <a:rPr lang="es-ES" dirty="0"/>
              <a:t>En las reuniones de la Asamblea General se computaran los votos de los delegados plenos presentes. </a:t>
            </a:r>
            <a:endParaRPr lang="es-CO" dirty="0"/>
          </a:p>
        </p:txBody>
      </p:sp>
      <p:pic>
        <p:nvPicPr>
          <p:cNvPr id="10" name="Imagen 9"/>
          <p:cNvPicPr>
            <a:picLocks noChangeAspect="1"/>
          </p:cNvPicPr>
          <p:nvPr/>
        </p:nvPicPr>
        <p:blipFill>
          <a:blip r:embed="rId4"/>
          <a:stretch>
            <a:fillRect/>
          </a:stretch>
        </p:blipFill>
        <p:spPr>
          <a:xfrm>
            <a:off x="118274" y="0"/>
            <a:ext cx="2898618" cy="978754"/>
          </a:xfrm>
          <a:prstGeom prst="rect">
            <a:avLst/>
          </a:prstGeom>
        </p:spPr>
      </p:pic>
    </p:spTree>
    <p:extLst>
      <p:ext uri="{BB962C8B-B14F-4D97-AF65-F5344CB8AC3E}">
        <p14:creationId xmlns:p14="http://schemas.microsoft.com/office/powerpoint/2010/main" val="4229437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pattFill prst="pct5">
          <a:fgClr>
            <a:srgbClr val="92D050"/>
          </a:fgClr>
          <a:bgClr>
            <a:schemeClr val="bg2"/>
          </a:bgClr>
        </a:pattFill>
        <a:effectLst/>
      </p:bgPr>
    </p:bg>
    <p:spTree>
      <p:nvGrpSpPr>
        <p:cNvPr id="1" name=""/>
        <p:cNvGrpSpPr/>
        <p:nvPr/>
      </p:nvGrpSpPr>
      <p:grpSpPr>
        <a:xfrm>
          <a:off x="0" y="0"/>
          <a:ext cx="0" cy="0"/>
          <a:chOff x="0" y="0"/>
          <a:chExt cx="0" cy="0"/>
        </a:xfrm>
      </p:grpSpPr>
      <p:pic>
        <p:nvPicPr>
          <p:cNvPr id="4" name="Imagen 3" descr="Fondo Manula de Funcion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988274"/>
          </a:xfrm>
          <a:prstGeom prst="rect">
            <a:avLst/>
          </a:prstGeom>
        </p:spPr>
      </p:pic>
      <p:sp>
        <p:nvSpPr>
          <p:cNvPr id="5" name="CuadroTexto 4"/>
          <p:cNvSpPr txBox="1"/>
          <p:nvPr/>
        </p:nvSpPr>
        <p:spPr>
          <a:xfrm>
            <a:off x="1103586" y="5191339"/>
            <a:ext cx="7755458" cy="400110"/>
          </a:xfrm>
          <a:prstGeom prst="rect">
            <a:avLst/>
          </a:prstGeom>
          <a:noFill/>
        </p:spPr>
        <p:txBody>
          <a:bodyPr wrap="square" rtlCol="0">
            <a:spAutoFit/>
          </a:bodyPr>
          <a:lstStyle/>
          <a:p>
            <a:pPr algn="ctr"/>
            <a:r>
              <a:rPr lang="es-CO" sz="2000" dirty="0">
                <a:latin typeface="Tahoma" panose="020B0604030504040204" pitchFamily="34" charset="0"/>
                <a:ea typeface="Tahoma" panose="020B0604030504040204" pitchFamily="34" charset="0"/>
                <a:cs typeface="Tahoma" panose="020B0604030504040204" pitchFamily="34" charset="0"/>
              </a:rPr>
              <a:t>.</a:t>
            </a:r>
          </a:p>
        </p:txBody>
      </p:sp>
      <p:pic>
        <p:nvPicPr>
          <p:cNvPr id="8" name="Imagen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18232" y="88518"/>
            <a:ext cx="1109662" cy="976754"/>
          </a:xfrm>
          <a:prstGeom prst="rect">
            <a:avLst/>
          </a:prstGeom>
          <a:noFill/>
          <a:ln>
            <a:noFill/>
          </a:ln>
        </p:spPr>
      </p:pic>
      <p:sp>
        <p:nvSpPr>
          <p:cNvPr id="3" name="CuadroTexto 2"/>
          <p:cNvSpPr txBox="1"/>
          <p:nvPr/>
        </p:nvSpPr>
        <p:spPr>
          <a:xfrm>
            <a:off x="2173010" y="6529470"/>
            <a:ext cx="2398990" cy="369332"/>
          </a:xfrm>
          <a:prstGeom prst="rect">
            <a:avLst/>
          </a:prstGeom>
          <a:noFill/>
        </p:spPr>
        <p:txBody>
          <a:bodyPr wrap="none" rtlCol="0">
            <a:spAutoFit/>
          </a:bodyPr>
          <a:lstStyle/>
          <a:p>
            <a:r>
              <a:rPr lang="es-ES" b="1" dirty="0"/>
              <a:t>ESTATUTOS SINDESENA</a:t>
            </a:r>
            <a:endParaRPr lang="es-CO" b="1" dirty="0"/>
          </a:p>
        </p:txBody>
      </p:sp>
      <p:sp>
        <p:nvSpPr>
          <p:cNvPr id="9" name="Rectángulo 8"/>
          <p:cNvSpPr/>
          <p:nvPr/>
        </p:nvSpPr>
        <p:spPr>
          <a:xfrm>
            <a:off x="2573419" y="437969"/>
            <a:ext cx="4572000" cy="923330"/>
          </a:xfrm>
          <a:prstGeom prst="rect">
            <a:avLst/>
          </a:prstGeom>
        </p:spPr>
        <p:txBody>
          <a:bodyPr>
            <a:spAutoFit/>
          </a:bodyPr>
          <a:lstStyle/>
          <a:p>
            <a:pPr algn="ctr"/>
            <a:r>
              <a:rPr lang="es-ES" b="1" dirty="0"/>
              <a:t>ESTATUTOS DEL SINDICATO DE EMPLEADOS PÚBLICOS DEL SENA “SINDESENA”</a:t>
            </a:r>
            <a:br>
              <a:rPr lang="es-ES" b="1" dirty="0"/>
            </a:br>
            <a:endParaRPr lang="es-CO" dirty="0"/>
          </a:p>
        </p:txBody>
      </p:sp>
      <p:sp>
        <p:nvSpPr>
          <p:cNvPr id="11" name="CuadroTexto 10"/>
          <p:cNvSpPr txBox="1"/>
          <p:nvPr/>
        </p:nvSpPr>
        <p:spPr>
          <a:xfrm>
            <a:off x="653143" y="1153790"/>
            <a:ext cx="8336478" cy="5632311"/>
          </a:xfrm>
          <a:prstGeom prst="rect">
            <a:avLst/>
          </a:prstGeom>
          <a:solidFill>
            <a:schemeClr val="accent3">
              <a:lumMod val="40000"/>
              <a:lumOff val="60000"/>
            </a:schemeClr>
          </a:solidFill>
        </p:spPr>
        <p:txBody>
          <a:bodyPr wrap="square" rtlCol="0">
            <a:spAutoFit/>
          </a:bodyPr>
          <a:lstStyle/>
          <a:p>
            <a:r>
              <a:rPr lang="es-ES" b="1" dirty="0"/>
              <a:t>CAPITULO VII. DE LA ASAMBLEA GENERAL</a:t>
            </a:r>
            <a:endParaRPr lang="es-CO" dirty="0"/>
          </a:p>
          <a:p>
            <a:r>
              <a:rPr lang="es-ES" dirty="0"/>
              <a:t> </a:t>
            </a:r>
            <a:endParaRPr lang="es-CO" dirty="0"/>
          </a:p>
          <a:p>
            <a:r>
              <a:rPr lang="es-ES" b="1" dirty="0"/>
              <a:t>ARTÍCULO 10º </a:t>
            </a:r>
            <a:r>
              <a:rPr lang="es-ES" dirty="0"/>
              <a:t>La Asamblea General se reunirá ordinariamente cada seis (6) meses, y extraordinariamente cuando sea convocada por la Junta Directiva o por un número de delegados no inferior a una tercera parte de los mismos. </a:t>
            </a:r>
          </a:p>
          <a:p>
            <a:endParaRPr lang="es-ES" dirty="0"/>
          </a:p>
          <a:p>
            <a:r>
              <a:rPr lang="es-ES" b="1" dirty="0"/>
              <a:t>PARAGRAFO 1</a:t>
            </a:r>
            <a:r>
              <a:rPr lang="es-ES" dirty="0"/>
              <a:t>: Es obligación para los delegados asistir a la Asamblea General .</a:t>
            </a:r>
          </a:p>
          <a:p>
            <a:r>
              <a:rPr lang="es-ES" dirty="0"/>
              <a:t>- Reintegrar a la Subdirectiva los gastos su desplazamiento y estadía.</a:t>
            </a:r>
            <a:endParaRPr lang="es-CO" dirty="0"/>
          </a:p>
          <a:p>
            <a:r>
              <a:rPr lang="es-ES" dirty="0"/>
              <a:t> </a:t>
            </a:r>
            <a:endParaRPr lang="es-CO" dirty="0"/>
          </a:p>
          <a:p>
            <a:r>
              <a:rPr lang="es-ES" b="1" dirty="0"/>
              <a:t>PARAGRAFO 2</a:t>
            </a:r>
            <a:r>
              <a:rPr lang="es-ES" dirty="0"/>
              <a:t>: No responda a tres llamados a lista, sin razón justificada.</a:t>
            </a:r>
          </a:p>
          <a:p>
            <a:r>
              <a:rPr lang="es-ES" dirty="0"/>
              <a:t> </a:t>
            </a:r>
            <a:endParaRPr lang="es-CO" dirty="0"/>
          </a:p>
          <a:p>
            <a:r>
              <a:rPr lang="es-ES" b="1" dirty="0"/>
              <a:t>ARTÍCULO 11º. </a:t>
            </a:r>
            <a:r>
              <a:rPr lang="es-ES" dirty="0"/>
              <a:t>La elección de delegados por  (2) dos años contados. </a:t>
            </a:r>
            <a:r>
              <a:rPr lang="es-ES" b="1" dirty="0"/>
              <a:t> </a:t>
            </a:r>
            <a:endParaRPr lang="es-CO" dirty="0"/>
          </a:p>
          <a:p>
            <a:endParaRPr lang="es-ES" b="1" dirty="0"/>
          </a:p>
          <a:p>
            <a:r>
              <a:rPr lang="es-ES" b="1" dirty="0"/>
              <a:t>ARTÍCULO 12°. </a:t>
            </a:r>
            <a:r>
              <a:rPr lang="es-ES" dirty="0"/>
              <a:t>Para ser delegado se requiere: </a:t>
            </a:r>
            <a:endParaRPr lang="es-CO" dirty="0"/>
          </a:p>
          <a:p>
            <a:r>
              <a:rPr lang="es-ES" dirty="0"/>
              <a:t>a. Estar afiliado a SINDESENA.  </a:t>
            </a:r>
            <a:endParaRPr lang="es-CO" dirty="0"/>
          </a:p>
          <a:p>
            <a:r>
              <a:rPr lang="es-ES" dirty="0"/>
              <a:t>b</a:t>
            </a:r>
            <a:r>
              <a:rPr lang="es-ES" dirty="0">
                <a:solidFill>
                  <a:srgbClr val="FF0000"/>
                </a:solidFill>
              </a:rPr>
              <a:t>. Llevar más de tres (3) meses en el sindicato. </a:t>
            </a:r>
            <a:endParaRPr lang="es-CO" dirty="0">
              <a:solidFill>
                <a:srgbClr val="FF0000"/>
              </a:solidFill>
            </a:endParaRPr>
          </a:p>
          <a:p>
            <a:r>
              <a:rPr lang="es-ES" dirty="0"/>
              <a:t>c. </a:t>
            </a:r>
            <a:r>
              <a:rPr lang="es-CO" dirty="0">
                <a:solidFill>
                  <a:srgbClr val="FF0000"/>
                </a:solidFill>
              </a:rPr>
              <a:t>No haber sido sancionado sindicalmente por falta grave o gravísima en el ejercicio del último período ordinario de delegados (mínimo dos años). </a:t>
            </a:r>
            <a:r>
              <a:rPr lang="es-ES" dirty="0"/>
              <a:t> </a:t>
            </a:r>
            <a:endParaRPr lang="es-CO" dirty="0"/>
          </a:p>
          <a:p>
            <a:r>
              <a:rPr lang="es-ES" dirty="0"/>
              <a:t> d. Que su Subdirectiva o Comité Regional haya cumplido con todas las obligaciones. </a:t>
            </a:r>
            <a:endParaRPr lang="es-CO" dirty="0"/>
          </a:p>
          <a:p>
            <a:endParaRPr lang="es-CO" dirty="0"/>
          </a:p>
        </p:txBody>
      </p:sp>
      <p:pic>
        <p:nvPicPr>
          <p:cNvPr id="10" name="Imagen 9"/>
          <p:cNvPicPr>
            <a:picLocks noChangeAspect="1"/>
          </p:cNvPicPr>
          <p:nvPr/>
        </p:nvPicPr>
        <p:blipFill>
          <a:blip r:embed="rId4"/>
          <a:stretch>
            <a:fillRect/>
          </a:stretch>
        </p:blipFill>
        <p:spPr>
          <a:xfrm>
            <a:off x="0" y="311"/>
            <a:ext cx="2898618" cy="978754"/>
          </a:xfrm>
          <a:prstGeom prst="rect">
            <a:avLst/>
          </a:prstGeom>
        </p:spPr>
      </p:pic>
    </p:spTree>
    <p:extLst>
      <p:ext uri="{BB962C8B-B14F-4D97-AF65-F5344CB8AC3E}">
        <p14:creationId xmlns:p14="http://schemas.microsoft.com/office/powerpoint/2010/main" val="414689071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5964</TotalTime>
  <Words>1344</Words>
  <Application>Microsoft Office PowerPoint</Application>
  <PresentationFormat>Presentación en pantalla (4:3)</PresentationFormat>
  <Paragraphs>1131</Paragraphs>
  <Slides>52</Slides>
  <Notes>19</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52</vt:i4>
      </vt:variant>
    </vt:vector>
  </HeadingPairs>
  <TitlesOfParts>
    <vt:vector size="57" baseType="lpstr">
      <vt:lpstr>Arial</vt:lpstr>
      <vt:lpstr>Calibri</vt:lpstr>
      <vt:lpstr>Tahoma</vt:lpstr>
      <vt:lpstr>Wingdings</vt:lpstr>
      <vt:lpstr>Tema de Office</vt:lpstr>
      <vt:lpstr>ESTATUTOS DEL SINDICATO DE EMPLEADOS PÚBLICOS DEL SENA “SINDESENA”  (Reforma de Estatutos en la XLIII Asamblea Nacional de Delegados realizada VIRTUALMETNE BOGOTA del 15 al 19 de febrero de 2021).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R E S O L U C I Ó N No. 115 REGIMEN DISCIPLINARIO Y PROCEDIMIENTO PARA SU APLICACIÓN   Lo establecido en el PARAGRAFO 1 del ARTICULO 74 de los Estatutos de la organización, que le ordena   “establecer  y  reglamentar  un  régimen  de  sanciones  que  castigue  el  incumplimiento  de  las  disposiciones legales  y  estatutarias,  relacionadas  con  el  ejercicio  de  la  actividad  sindical ” </vt:lpstr>
      <vt:lpstr>I. DE LAS FALTAS QUE AMERITAN SANCION DISCIPLINARIA. ARTICULO 1. Falta disciplinaria. ARTICULO 2.  Clasificación de las faltas disciplinarias. ARTICULO 3. Faltas Gravísimas. ARTICULO 4. Faltas graves. ARTÍCULO  5.  De  las  Faltas  Leves.  II.  DE  LAS SANCIONES ARTICULO  6.  Las  Faltas  GRAVISIMAS. ARTICULO 7. Las faltas graves. ARTICULO 8. Las Faltas leves.  III.  PROCEDIMIENTO  A  SEGUIR  PARA  LA  APLICACIÓN  DEL  RÉGIMEN  DISCIPLINARIO CONTENIDO EN ESTA REGLAMENTACION.  ARTICULO 9.  Pliego de cargos sin adelantar investigación. ARTICULO 10. Investigación Disciplinaria. ARTICULO  11. Desarrollo  de  la  investigación  y  resultados. ARTICULO  12.  De  la  formulación  de  cargos. ARTICULO 13. Sobre la Resolución Sancionatoria. ARTICULO 14. Sobre la suspensión provisional del o los investigados.  </vt:lpstr>
      <vt:lpstr>IV. NOTIFICACIONES:  ARTÍCULO 15. De la notificación personal ARTICULO 16. Si no fuere posible efectuar la notificación ARTÍCULO  17.  La  notificación  vía  correo  certificado  a  su  dirección  de  residencia. ARTÍCULO 18. Notificación  por  EDICTO. Durante 3 días en cartelera..   V. DE LAS PRUEBAS  ARTÍCULO 19. Son medios idóneos de prueba: ARTICULO 20.  Acceso del investigado a las pruebas.  ARTICULO 21°. FALTAS DISCIPLINARIAS AL PROCESO ELECTORAL ARTICULO 23. FALTA GRAVISIMA ARTICULO 24. SANCIONES:  VI. INTEGRACION NORMATIVA: ARTÍCULO 25. Prevalecerán  los principios rectores establecidos en la normatividad vigente  </vt:lpstr>
      <vt:lpstr>I. DE LAS FALTAS QUE AMERITAN SANCION DISCIPLINARIA.  ARTICULO 1. Falta disciplinaria:  Violaciones  de  los  Estatutos      de  SINDESENA (deberes, obligaciones y prohibiciones).  ARTICULO 2.  Clasificación de las faltas disciplinarias: LEVES,           GRAVES  y  GRAVISIMAS.  Las Faltas GRAVISIMAS, expulsión del infractor o infractores.  Las  Faltas  GRAVES, pérdida  de  la  dignidad  o  cargo  que  se               desempeña, multas.  Las Faltas LEVES dan lugar a amonestación o llamado de atención.  </vt:lpstr>
      <vt:lpstr>  I. DE LAS FALTAS QUE AMERITAN SANCION DISCIPLINARIA.  ARTICULO 3. Faltas Gravísimas:  3.1.  Repetición más de 3 veces de faltas leves en periodo de un año.  3.2. Repetición de dos veces,  faltas graves  en un periodo de un año.  3.3.  El  fraude  de  los  fondos  del  sindicato.     Negarse  a  pagar  en  tiempo  prudencial     Dar  destinos diferentes a  los  dineros, negarse  a  rendir  cuentas.   Sacar provecho, para sí  mismo o para un tercero.   Apropiarse de bienes muebles pertenecientes a la organización.   3.4.  Proferir  ofensas  verbales.   3.5.  La  embriaguez  consuetudinaria  y  la  toxicomanía.   3.6.  Prohijar  el  desconocimiento  de  las  directivas  sindicales.  3.7.  Haber  presentado  documentación  falsa  o  adulterada.  3.8.  Incurrir  en  falsedades  en  los  documentos.  </vt:lpstr>
      <vt:lpstr>  I. DE LAS FALTAS QUE AMERITAN SANCION DISCIPLINARIA. ARTICULO 4. Faltas graves:   4.1.  No  asistir  a  las  jornadas  de  capacitación  sindical.  4.2. Negarse a acatar las decisiones aprobadas en la Asamblea.  4.3.  No  asistir  a  la  Asamblea  General  de  Delegados.    4.4.  Efectuar  actos  o  incurrir  en  omisiones  que  afecten  el  funcionamiento.  4.5. No asistir, sin excusa debidamente comprobada, a las reuniones de Junta.   4.6. No  acatar  las  decisiones  tomadas  en  sus  reuniones.  4.7. Incumplir las funciones asignadas por los Estatutos tanto para Delegados.   4.8.  Incumplir  o  desconocer  la  Declaración  de  Principios  y  la  Plataforma.  4.9. Utilizar la condición de Directivo sindical o Delegado.  4.10.  Incumplir  de  manera  reiterativa  y  grosera  el  Reglamento  de  Debates.   </vt:lpstr>
      <vt:lpstr>  I. DE LAS FALTAS QUE AMERITAN SANCION DISCIPLINARIA.  ARTICULO 4. Faltas graves:   4.11.  Incurrir  en  conducta que genere pérdida  de  bienes  propios o detrimento:   Tesorero se niega a depositar en la entidad bancaria correspondiente.    Tesorero mantiene una  suma superior  a  la  asignada estatutariamente.   Tesorero paga cuentas que no hayan sido autorizadas por el Presidente.   Tesorero no rinde cuentas dentro  de  los  periodos  establecidos  en  los  Estatutos.    Tesorero no cobra oportunamente  las  deudas  contraídas  por  los  afiliados.     Presidente  ordena gastos  no  previstos  en  el  presupuesto.    Presidente que por negligencia en su custodia, se deterioren o pierdan los bienes.   Presidente celebra  contratos  con  terceros  excediendo  las  cuantías estipuladas.   Conducta que cometida por los afiliados o los directivos sindicales.   4.12.   No  acatar  la decisión resultado de amplia discusión y votada mayoritariamente.   4.13. La reincidencia en la comisión de la misma falta leve, dentro de un período de dos años. </vt:lpstr>
      <vt:lpstr>  I. DE LAS FALTAS QUE AMERITAN SANCION DISCIPLINARIA.  ARTÍCULO  5.  De  las  Faltas  Leves.  Se  consideran  faltas  leves   Las  conductas  asumidas  por  los afiliados,  delegados  y  directivos  sindicales,  en  contravía  de  los  Estatutos,  o  de  las  decisiones  de  los organismos  directivos  del  sindicato,  cuando  las  mismas  no  afecten  de  manera  sustancial  el funcionamiento de la organización, o cuando se demuestre la inexistencia de dolo en su realización.</vt:lpstr>
      <vt:lpstr>  II.  DE  LAS SANCIONES:  Los  Directivos  de  Subdirectivas  de  SINDESENA  o  los  afiliados  incursos  en faltas gravísimas, solo podrán ser investigados y/o sancionados por la Asamblea General de Delegados o  por la Junta Directiva Nacional, según el caso.   Los  afiliados  a  SINDESENA  no  directivos,  podrán  ser  investigados  y/o  sancionados  por  la  Asamblea General  de  afiliados  o  por  la  Junta  Directiva  de  Subdirectiva,  según  el  caso;  cuando  la  falta  es  leve  o  grave.   La  Junta  Directiva  Nacional  podrá  ejercer  poder  preferente  en  los  casos  que  considere conveniente  para  asumir  la  investigación  o  imponer  la  sanción  de  un  afiliado  investigado  en  estas  situaciones.</vt:lpstr>
      <vt:lpstr>II.  DE  LAS SANCIONES  ARTICULO  6.  Las  Faltas  GRAVISIMAS  se  sancionan  con  expulsión  del infractor  del  seno  de  la organización sindical.  ARTICULO 7. Las faltas graves se sancionan de la siguiente manera:   Multa  equivalente  al  monto  de  la  cuota  ordinaria  (1.5  %  salario).   Pérdida  de  la  condición  de  delegado  para  la  respectiva  Asamblea.   Suspensión en el ejercicio del cargo entre uno y seis meses.  ARTICULO 8. Las Faltas leves se sancionan con un llamado de atención o amonestación.  Parágrafo. Ingreso de los recursos por sanciones.</vt:lpstr>
      <vt:lpstr>III.  PROCEDIMIENTO  A  SEGUIR  PARA  LA  APLICACIÓN  DEL  RÉGIMEN  DISCIPLINARIO CONTENIDO EN ESTA REGLAMENTACION.  ARTICULO 9.  Pliego de cargos sin adelantar investigación, se conceden cinco (5) días para que presenten los descargos.  Se determina  mediante  Resolución  la  sanción  a  imponer  o  la  absolución  del  o  los  implicados.  Si  la  Resolución  es  sancionatoria,  contra  la  misma  procede  el  recurso  de  Reposición, dentro  de  los  cinco  ( 5)  días  siguientes.  Recurso  de  apelación  ante  la  instancia  Superior.  ARTICULO 10. Investigación Disciplinaria: no podrá ser superior a seis (6) meses.  </vt:lpstr>
      <vt:lpstr>III.  PROCEDIMIENTO  A  SEGUIR  PARA  LA  APLICACIÓN  DEL  RÉGIMEN  DISCIPLINARIO CONTENIDO EN ESTA REGLAMENTACION.  ARTICULO  11. Desarrollo  de  la  investigación  y  resultados.   11.1. APERTURA  DE  INVESTIGACIÓN,  comisión  integrada  por  tres  directivos.   11.2.  La  RESOLUCION  DE  APERTURA  DE  INVESTIGACIÓN  DISCIPLINARIA.  11.3. Esta Resolución deberá ser notificada al o los implicados.  11.4. La Comisión investigadora valorará las pruebas solicitadas por el o los implicados.  115. Distribución del trabajo de la comisión.  11.6. Informe  a  la  Junta  Directiva  Nacional  o  Junta  Subdirectiva.  11.7. La  Junta  Directiva  Nacional  o  Junta  Subdirectiva, recibe todos los soportes.  11.8. Se define la formulación de cargos o del archivo, y mediante Resolución motivada, que no admite recurso alguno.</vt:lpstr>
      <vt:lpstr>III.  PROCEDIMIENTO  A  SEGUIR  PARA  LA  APLICACIÓN  DEL  RÉGIMEN  DISCIPLINARIO CONTENIDO EN ESTA REGLAMENTACION.  ARTICULO  12.  De  la  formulación  de  cargos.  12.1. Se elaborará un PLIEGO DE CARGOS:     La  descripción  de los  hechos  investigados,   tiempo, modo  y  lugar.   Las disposiciones estatutarias que se considere fueron violadas con la conducta.   La identificación del o los posibles responsables de haberlas cometido.   El análisis de los resultados de las pruebas practicadas.   La calificación de la falta (Gravísima, Grave o leve).  12.2.  Notificación del  pliego  de  cargos, 10 días para descargos.   12.3. Solicitud o aporte de pruebas en los DESCARGOS.  12.4. Decisión definitiva, resolución de Archivo o Resolución sancionatoria.  </vt:lpstr>
      <vt:lpstr>III.  PROCEDIMIENTO  A  SEGUIR  PARA  LA  APLICACIÓN  DEL  RÉGIMEN  DISCIPLINARIO CONTENIDO EN ESTA REGLAMENTACION.  ARTICULO 13. Sobre la Resolución Sancionatoria.   13.1.  La  Resolución  deberá  notificarse  personalmente.      RECURSO  DE  APELACION  EN  EL  EFECTO  SUSPENSIVO.  13.2. La APELACION resuelta por la Asamblea.   13.3. Una vez resuelta la APELACION,   ARTICULO 14. Sobre la suspensión provisional del o los investigados. </vt:lpstr>
      <vt:lpstr> IV. NOTIFICACIONES:  ARTÍCULO 15. De la notificación personal.  Deberán  notificarse  de  manera  personal  la  Resolución de Apertura de Investigación, el decreto de pruebas, el Pliego de Cargos y la Resolución sancionatoria.  ARTICULO 16. Si no fuere posible efectuar la notificación  ARTÍCULO  17.  La  notificación  vía  correo  certificado  a  su  dirección  de  residencia.  ARTÍCULO 18. Notificación  por  EDICTO. Durante 3 días en cartelera..  </vt:lpstr>
      <vt:lpstr> V. DE LAS PRUEBAS  ARTÍCULO 19. Son medios idóneos de prueba:  19.1.  La  confesión.  Reconocimiento  de  la  comisión  de  la  falta  o  conducta.  19.2  El  Testimonio.  Declaración  personal  de  testigos presenciales  de  los  hechos.   19.3.  La Peritación.  Actividad desplegada por un experto o especialista en el tema.  19.4. La inspección o Visita Especial. Inspeccionar el sitio de ocurrencia de los hechos.  19.5.  Los  documentos:  Deben ser  materiales,  escritos,  fotográficos,  videos,      correos electrónicos, anónimos, etc.  ARTICULO 20.  Acceso del investigado a las pruebas.  </vt:lpstr>
      <vt:lpstr>    </vt:lpstr>
      <vt:lpstr>    </vt:lpstr>
      <vt:lpstr>VI. INTEGRACION NORMATIVA:    ARTÍCULO 25.  En  la  aplicación  del  presente  régimen  de  sanciones  de  SINDESENA,  prevalecerán  los principios rectores establecidos en la normatividad vigente y en la Constitución Política de Colombia, y el respeto a los Derechos Fundamentales de las personas.   En lo no previsto en esta reglamentación frente a los procedimientos, se aplicará lo establecido en las  leyes,  especialmente  el  Código  de  Procedimiento  Administrativo  y  de  lo  Contencioso Administrativo y en el Código Único Disciplinario.</vt:lpstr>
      <vt:lpstr> DOCUMENTO MODELO PARA LLEVAR A CABO UN PROCESO SANCIONATORIO,  BAJO EL REGIMEN DE SANCIONES DE SINDESENA  Presentamos la secuencia de los pasos para llevar a cabo un proceso sancionatorio en SINDESENA:  1. Resolución de apertura de investigación sancionatoria  2. Acta de notificación personal de la  Resolución de apertura de investigación sancionatoria 3. Citación a versión libre y diligencias de pruebas al investigado  4. Acta de notificación personal de versión libre y diligencias de pruebas.  5. Citación a declaración juramentada a testigos  6. Declaraciones de  xxxxxxxxxx 7. Pliego de cargos. 8. Acta de notificación personal de pliego de cargos.  9. Decreto de Práctica de pruebas  (similar 3. Diligencias de pruebas) 10. Acta de notificación personal de diligencias  de pruebas    11. La Resolución Sancionatoria  o absolutoria (similar pliego cargos)  12. Acta de notificación personal de Resolución Sancionatoria o absolutoria .</vt:lpstr>
      <vt:lpstr> GRACIAS POR SEGUIR APOYANDONOS </vt:lpstr>
      <vt:lpstr>Presentación de PowerPoint</vt:lpstr>
    </vt:vector>
  </TitlesOfParts>
  <Company>SINDESENA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MANUAL DE FUNCIONES</dc:title>
  <dc:creator>SINDESENA SINDESENA</dc:creator>
  <cp:lastModifiedBy>German Ramirez Maldonado</cp:lastModifiedBy>
  <cp:revision>489</cp:revision>
  <dcterms:created xsi:type="dcterms:W3CDTF">2016-02-15T16:26:25Z</dcterms:created>
  <dcterms:modified xsi:type="dcterms:W3CDTF">2021-05-22T20:01:57Z</dcterms:modified>
</cp:coreProperties>
</file>