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DF279-F852-4D00-A8B5-12CF28BDB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CC8CE9-45E2-4FC6-9ADA-E3F6CB488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B978DE-9A5D-4CED-ACFF-B8A2BDC33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48F0D5-5B5A-4F7F-A372-6D16A14B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494CDF-D596-40F7-AE4A-E7E4AB45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760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5AD15-BDC6-42DE-B837-8FBDAB24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13372D-AC0D-42D0-B887-69B467F05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D2A5D0-6C97-4370-A22A-B8D68BBF3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7ED9D8-6444-4EA8-9E11-76E712266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801C30-E227-4429-B231-B4FEB116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015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F60498-4245-4C48-86DD-BDBF7D2905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EE16EC9-DA40-4214-BB2D-9A337799B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8EFC48-1625-4FAA-B904-5BD2FF90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C0DEBE-8B6A-4CFB-87E0-685E6A58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7AA7BE-2E6D-4444-8760-E78501D3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510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4F3BE0-512F-441A-8AD9-8EAF54E9D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B4870C-2D82-48D0-A92C-EBFE90BAD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339484-72AD-4EDB-9A33-90C56984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2295F3-D663-480E-8DA8-61FEA3EA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4F7F5E-86BC-4478-96C6-C95C9FDD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560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8B53C-F285-4CD5-8B60-B94983A87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1E5AD5-185E-43A6-9DB3-FF605BE93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69A611-D833-4009-A5D1-C35490872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B1E04D-3593-4F19-BE7F-191DB73D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4D8C27-7DDF-4983-986C-99813FB0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5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79E0E-8A59-40A8-B9F3-9875DB89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E268C8-7A39-4337-BE22-7E9E3E2ED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4785B4-4AC7-400D-8570-0D0590EFA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802018-5229-44B8-AD12-499124DBD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5DB313-6594-496C-BC5C-35BF73B02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72A796-C236-4257-9A93-6D6E192CD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049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4B30B-AA09-41C2-B381-A6BBF657A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DB1F34-3031-47E1-83C9-2DB84FFAA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347BE6-CB21-4863-9F03-6DFD11322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ECA5299-F850-407F-B4D6-C2216B0BB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B60B55-71E4-4C60-98EF-86B3DFC4C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FB72F74-E39E-4647-A4B9-8F38C62DB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2B82158-7668-43DD-8793-A3EB6C119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BAB429-3D7F-4A08-9611-A0005242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136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44052-AC0B-4E1B-B685-955A6FDC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87A9CE-5076-42CD-8806-E7E4D4D07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E4C01-CB44-48E7-B82E-7A3A36C32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E731B9C-7E42-4813-9722-F4DAE233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68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373D4E-4C76-4499-8B14-89FCB5BF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B2B6FE-7D0E-4D8A-8ACE-65A0B890C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667B466-8A42-4C85-AF29-DF3CB767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230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390E8-9915-470C-8461-1D35231B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92EC01-7CAE-4D02-B873-CF343FA5A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F98891-A4AE-4FFD-AB5F-B3EC7856E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66150D-8719-448B-9BAC-45C70F21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D392F6-CC5C-4600-B238-C14855A4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2139DA-CCA5-4A31-B6D5-EE7B1B92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9022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12D9D5-A33D-4C28-8E15-DD0F66701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497245-1495-49A7-81CF-D35F0C854D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D91340-0CDA-4BCC-ADE4-07C35BC06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1CFAC0-EFAB-456D-83CF-257B94BDB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BCE115-CE79-49DE-8B78-7C19183D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3D0743-C26B-47AB-82A2-3E1067C6F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500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34E690-F2F6-46FC-B673-586310052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7FD560F-5F1A-4FDE-978F-C2FCF73EE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30C8A7-C010-41BA-B17E-6F3B7409B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B1184-1B86-4AD1-AA5E-D4DC838B3FFC}" type="datetimeFigureOut">
              <a:rPr lang="es-CO" smtClean="0"/>
              <a:t>24/05/2021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0E3BAB-B75C-475D-A3A1-93E9870E8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E13543-2A22-4EC8-8E1D-A3661FD176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9FAA-53E4-42CB-8C48-9EC68DD08C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643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3DFDE77-DEDD-4F5C-BBD5-03F885C5C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5" y="307389"/>
            <a:ext cx="3108214" cy="989165"/>
          </a:xfrm>
          <a:prstGeom prst="rect">
            <a:avLst/>
          </a:prstGeom>
        </p:spPr>
      </p:pic>
      <p:pic>
        <p:nvPicPr>
          <p:cNvPr id="1026" name="Imagen 2">
            <a:extLst>
              <a:ext uri="{FF2B5EF4-FFF2-40B4-BE49-F238E27FC236}">
                <a16:creationId xmlns:a16="http://schemas.microsoft.com/office/drawing/2014/main" id="{F71752CB-6523-4F6B-84C5-77DF1DEF2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257" y="277837"/>
            <a:ext cx="1214946" cy="101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08FCAAF-8C41-4DA1-BDD3-EF1CCA6FDEF4}"/>
              </a:ext>
            </a:extLst>
          </p:cNvPr>
          <p:cNvSpPr txBox="1"/>
          <p:nvPr/>
        </p:nvSpPr>
        <p:spPr>
          <a:xfrm>
            <a:off x="1908313" y="2551837"/>
            <a:ext cx="8375373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38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FUNCIONES PRESIDENTE SINDESENA – JUNTA NACIONAL</a:t>
            </a:r>
            <a:endParaRPr lang="es-CO" sz="3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A257959-E054-48F4-83C6-FC4CAD38A435}"/>
              </a:ext>
            </a:extLst>
          </p:cNvPr>
          <p:cNvSpPr txBox="1"/>
          <p:nvPr/>
        </p:nvSpPr>
        <p:spPr>
          <a:xfrm>
            <a:off x="3046827" y="5680938"/>
            <a:ext cx="60983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SINDICATO DE EMPLEADOS PÚBLICOS DEL SENA - SINDESENA</a:t>
            </a:r>
            <a:endParaRPr lang="es-CO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4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3DFDE77-DEDD-4F5C-BBD5-03F885C5C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5" y="307389"/>
            <a:ext cx="3108214" cy="989165"/>
          </a:xfrm>
          <a:prstGeom prst="rect">
            <a:avLst/>
          </a:prstGeom>
        </p:spPr>
      </p:pic>
      <p:pic>
        <p:nvPicPr>
          <p:cNvPr id="1026" name="Imagen 2">
            <a:extLst>
              <a:ext uri="{FF2B5EF4-FFF2-40B4-BE49-F238E27FC236}">
                <a16:creationId xmlns:a16="http://schemas.microsoft.com/office/drawing/2014/main" id="{F71752CB-6523-4F6B-84C5-77DF1DEF2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257" y="277837"/>
            <a:ext cx="1214946" cy="101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0729AAD-FAEA-4D8A-89AA-55EF54182BA5}"/>
              </a:ext>
            </a:extLst>
          </p:cNvPr>
          <p:cNvSpPr txBox="1"/>
          <p:nvPr/>
        </p:nvSpPr>
        <p:spPr>
          <a:xfrm>
            <a:off x="2914306" y="6140602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SINDICATO DE EMPLEADOS PÚBLICOS DEL SENA - SINDESENA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08FCAAF-8C41-4DA1-BDD3-EF1CCA6FDEF4}"/>
              </a:ext>
            </a:extLst>
          </p:cNvPr>
          <p:cNvSpPr txBox="1"/>
          <p:nvPr/>
        </p:nvSpPr>
        <p:spPr>
          <a:xfrm>
            <a:off x="3762752" y="286899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FUNCIONES  </a:t>
            </a:r>
            <a:endParaRPr lang="es-C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55407F0-DEAC-455F-8128-2829196DC00C}"/>
              </a:ext>
            </a:extLst>
          </p:cNvPr>
          <p:cNvSpPr txBox="1"/>
          <p:nvPr/>
        </p:nvSpPr>
        <p:spPr>
          <a:xfrm>
            <a:off x="661610" y="1483418"/>
            <a:ext cx="1036512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CO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CO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Aleyda Murillo Granados</a:t>
            </a:r>
          </a:p>
          <a:p>
            <a:r>
              <a:rPr lang="es-CO" sz="2800" dirty="0">
                <a:solidFill>
                  <a:srgbClr val="000000"/>
                </a:solidFill>
                <a:latin typeface="Tahoma" panose="020B0604030504040204" pitchFamily="34" charset="0"/>
              </a:rPr>
              <a:t>Presidente SINDESENA – Junta Nacional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C89306C-EB35-47C7-B289-1B80EFE0D009}"/>
              </a:ext>
            </a:extLst>
          </p:cNvPr>
          <p:cNvSpPr txBox="1"/>
          <p:nvPr/>
        </p:nvSpPr>
        <p:spPr>
          <a:xfrm>
            <a:off x="783422" y="2996884"/>
            <a:ext cx="1085078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16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CAPÍTULO XII</a:t>
            </a:r>
          </a:p>
          <a:p>
            <a:pPr algn="l"/>
            <a:endParaRPr lang="es-CO" sz="16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sz="16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</a:t>
            </a:r>
            <a:r>
              <a:rPr lang="es-E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38</a:t>
            </a:r>
            <a:r>
              <a:rPr lang="es-ES" sz="1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º</a:t>
            </a:r>
            <a:r>
              <a:rPr lang="es-CO" sz="16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</a:t>
            </a: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Presidente de la Junta Directiva lo será del sindicato. Tiene la representación legal del sindicato y como tal lo representa personalmente o por intermedio de apoderados en todos los asuntos administrativos y judiciales.</a:t>
            </a:r>
          </a:p>
          <a:p>
            <a:pPr algn="just"/>
            <a:endParaRPr lang="es-CO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s-CO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PARÁGRAFO:</a:t>
            </a:r>
            <a:r>
              <a:rPr lang="es-C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En las Subdirectivas y Comités Regionales sus presidentes tiene la representación legal del sindicato y como tal lo representan personalmente o por intermedio de apoderado en todos los asuntos administrativos y judiciales.	</a:t>
            </a:r>
          </a:p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endParaRPr lang="es-CO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5E30092-7001-4817-AABF-D58C22554BE4}"/>
              </a:ext>
            </a:extLst>
          </p:cNvPr>
          <p:cNvSpPr txBox="1"/>
          <p:nvPr/>
        </p:nvSpPr>
        <p:spPr>
          <a:xfrm>
            <a:off x="3762752" y="745719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Reforma de Estatutos en la Asamblea General de Delegados realizada virtualmente del 15 al 19 de febrero de 2021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3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3DFDE77-DEDD-4F5C-BBD5-03F885C5C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5" y="307389"/>
            <a:ext cx="3108214" cy="989165"/>
          </a:xfrm>
          <a:prstGeom prst="rect">
            <a:avLst/>
          </a:prstGeom>
        </p:spPr>
      </p:pic>
      <p:pic>
        <p:nvPicPr>
          <p:cNvPr id="1026" name="Imagen 2">
            <a:extLst>
              <a:ext uri="{FF2B5EF4-FFF2-40B4-BE49-F238E27FC236}">
                <a16:creationId xmlns:a16="http://schemas.microsoft.com/office/drawing/2014/main" id="{F71752CB-6523-4F6B-84C5-77DF1DEF2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257" y="277837"/>
            <a:ext cx="1214946" cy="101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0729AAD-FAEA-4D8A-89AA-55EF54182BA5}"/>
              </a:ext>
            </a:extLst>
          </p:cNvPr>
          <p:cNvSpPr txBox="1"/>
          <p:nvPr/>
        </p:nvSpPr>
        <p:spPr>
          <a:xfrm>
            <a:off x="2914306" y="6140602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SINDICATO DE EMPLEADOS PÚBLICOS DEL SENA - SINDESENA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08FCAAF-8C41-4DA1-BDD3-EF1CCA6FDEF4}"/>
              </a:ext>
            </a:extLst>
          </p:cNvPr>
          <p:cNvSpPr txBox="1"/>
          <p:nvPr/>
        </p:nvSpPr>
        <p:spPr>
          <a:xfrm>
            <a:off x="3762752" y="286899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FUNCIONES  </a:t>
            </a:r>
            <a:endParaRPr lang="es-C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55407F0-DEAC-455F-8128-2829196DC00C}"/>
              </a:ext>
            </a:extLst>
          </p:cNvPr>
          <p:cNvSpPr txBox="1"/>
          <p:nvPr/>
        </p:nvSpPr>
        <p:spPr>
          <a:xfrm>
            <a:off x="661610" y="1268939"/>
            <a:ext cx="1036512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CO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CO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Aleyda Murillo Granados</a:t>
            </a:r>
          </a:p>
          <a:p>
            <a:r>
              <a:rPr lang="es-CO" sz="2800" dirty="0">
                <a:solidFill>
                  <a:srgbClr val="000000"/>
                </a:solidFill>
                <a:latin typeface="Tahoma" panose="020B0604030504040204" pitchFamily="34" charset="0"/>
              </a:rPr>
              <a:t>Presidente SINDESENA – Junta Nacional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C89306C-EB35-47C7-B289-1B80EFE0D009}"/>
              </a:ext>
            </a:extLst>
          </p:cNvPr>
          <p:cNvSpPr txBox="1"/>
          <p:nvPr/>
        </p:nvSpPr>
        <p:spPr>
          <a:xfrm>
            <a:off x="783422" y="2681414"/>
            <a:ext cx="1085078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16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ARTÍCULO </a:t>
            </a:r>
            <a:r>
              <a:rPr lang="es-CO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</a:t>
            </a:r>
            <a:r>
              <a:rPr lang="es-CO" sz="16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º</a:t>
            </a:r>
            <a:r>
              <a:rPr lang="es-CO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Son funciones y obligaciones del Presidente</a:t>
            </a:r>
          </a:p>
          <a:p>
            <a:pPr algn="l"/>
            <a:endParaRPr lang="es-CO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+mj-lt"/>
              <a:buAutoNum type="alphaLcPeriod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Representar legalmente al sindicato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Dirigir las relaciones públicas del sindicato en especial con el SENA y las organizaciones del movimiento social y sindical.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Presidir las sesiones de la Asamblea General de Delegados y de la junta Directiva Nacional, elaborando el orden del día de las respectivas sesiones y dirigiendo los debates, cuando haya el quórum estatutario.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Convocar la Asamblea General de Delegados, a sesiones extraordinarias cuando la Junta Directiva Nacional  así lo haya autorizado, cuando las dos terceras partes (2/3) de los delegados lo soliciten o a petición del Fiscal.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Convocar a la Junta Directiva Nacional a sesiones extraordinarias previa citación a cada uno de sus miembros.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Rendir cada mes un informe de sus labores a la Junta Directiva Nacional y dar todas las informaciones a la Asamblea que le sean solicitados por razón de sus funciones.</a:t>
            </a:r>
          </a:p>
          <a:p>
            <a:pPr algn="just"/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algn="l"/>
            <a:r>
              <a:rPr lang="es-C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endParaRPr lang="es-CO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5E30092-7001-4817-AABF-D58C22554BE4}"/>
              </a:ext>
            </a:extLst>
          </p:cNvPr>
          <p:cNvSpPr txBox="1"/>
          <p:nvPr/>
        </p:nvSpPr>
        <p:spPr>
          <a:xfrm>
            <a:off x="3762752" y="745719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Reforma de Estatutos en la Asamblea General de Delegados realizada virtualmente del 15 al 19 de febrero de 2021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2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3DFDE77-DEDD-4F5C-BBD5-03F885C5C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5" y="307389"/>
            <a:ext cx="3108214" cy="989165"/>
          </a:xfrm>
          <a:prstGeom prst="rect">
            <a:avLst/>
          </a:prstGeom>
        </p:spPr>
      </p:pic>
      <p:pic>
        <p:nvPicPr>
          <p:cNvPr id="1026" name="Imagen 2">
            <a:extLst>
              <a:ext uri="{FF2B5EF4-FFF2-40B4-BE49-F238E27FC236}">
                <a16:creationId xmlns:a16="http://schemas.microsoft.com/office/drawing/2014/main" id="{F71752CB-6523-4F6B-84C5-77DF1DEF2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257" y="277837"/>
            <a:ext cx="1214946" cy="101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0729AAD-FAEA-4D8A-89AA-55EF54182BA5}"/>
              </a:ext>
            </a:extLst>
          </p:cNvPr>
          <p:cNvSpPr txBox="1"/>
          <p:nvPr/>
        </p:nvSpPr>
        <p:spPr>
          <a:xfrm>
            <a:off x="2914306" y="6140602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SINDICATO DE EMPLEADOS PÚBLICOS DEL SENA - SINDESENA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08FCAAF-8C41-4DA1-BDD3-EF1CCA6FDEF4}"/>
              </a:ext>
            </a:extLst>
          </p:cNvPr>
          <p:cNvSpPr txBox="1"/>
          <p:nvPr/>
        </p:nvSpPr>
        <p:spPr>
          <a:xfrm>
            <a:off x="3762752" y="286899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FUNCIONES  </a:t>
            </a:r>
            <a:endParaRPr lang="es-C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55407F0-DEAC-455F-8128-2829196DC00C}"/>
              </a:ext>
            </a:extLst>
          </p:cNvPr>
          <p:cNvSpPr txBox="1"/>
          <p:nvPr/>
        </p:nvSpPr>
        <p:spPr>
          <a:xfrm>
            <a:off x="661610" y="1268939"/>
            <a:ext cx="1036512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CO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CO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Aleyda Murillo Granados</a:t>
            </a:r>
          </a:p>
          <a:p>
            <a:r>
              <a:rPr lang="es-CO" sz="2800" dirty="0">
                <a:solidFill>
                  <a:srgbClr val="000000"/>
                </a:solidFill>
                <a:latin typeface="Tahoma" panose="020B0604030504040204" pitchFamily="34" charset="0"/>
              </a:rPr>
              <a:t>Presidente SINDESENA – Junta Nacional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C89306C-EB35-47C7-B289-1B80EFE0D009}"/>
              </a:ext>
            </a:extLst>
          </p:cNvPr>
          <p:cNvSpPr txBox="1"/>
          <p:nvPr/>
        </p:nvSpPr>
        <p:spPr>
          <a:xfrm>
            <a:off x="783422" y="2681414"/>
            <a:ext cx="1085078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CAPÍTULO XII</a:t>
            </a:r>
          </a:p>
          <a:p>
            <a:pPr algn="l"/>
            <a:endParaRPr lang="es-CO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+mj-lt"/>
              <a:buAutoNum type="alphaLcPeriod" startAt="7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Informar a la Junta Directiva Nacional de la marcha del sindicato y solicitar las medidas que sean necesarias: igualmente de las faltas cometidas por los afiliados a fin de que se impongan las sanciones disciplinarias a que haya lugar de acuerdo con los estatutos.</a:t>
            </a:r>
          </a:p>
          <a:p>
            <a:pPr marL="342900" indent="-342900" algn="just">
              <a:buFont typeface="+mj-lt"/>
              <a:buAutoNum type="alphaLcPeriod" startAt="7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Proponer a la Junta Directiva Nacional las reglamentaciones o las soluciones que crea necesarias para la mejor organización del sindicato.</a:t>
            </a:r>
          </a:p>
          <a:p>
            <a:pPr marL="342900" indent="-342900" algn="just">
              <a:buFont typeface="+mj-lt"/>
              <a:buAutoNum type="alphaLcPeriod" startAt="7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Firmar las actas aprobadas y toda orden de retiro de fondos y de gastos en asocio con el Tesorero.</a:t>
            </a:r>
          </a:p>
          <a:p>
            <a:pPr marL="342900" indent="-342900" algn="just">
              <a:buFont typeface="+mj-lt"/>
              <a:buAutoNum type="alphaLcPeriod" startAt="7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Ordenar las cuentas de gastos determinados en el presupuesto, por la Asamblea Nacional o por la Junta Directiva Nacional.</a:t>
            </a:r>
          </a:p>
          <a:p>
            <a:pPr marL="342900" indent="-342900" algn="just">
              <a:buFont typeface="+mj-lt"/>
              <a:buAutoNum type="alphaLcPeriod" startAt="7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Velar porque los bienes y valores del sindicato se hallen adecuadamente protegidos.</a:t>
            </a:r>
          </a:p>
          <a:p>
            <a:pPr marL="342900" indent="-342900" algn="just">
              <a:buFont typeface="+mj-lt"/>
              <a:buAutoNum type="alphaLcPeriod" startAt="7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Hacer públicos a todos los afiliados, anualmente, mediante medios virtuales, el inventario de bienes y equipos de cada subdirectiva, comité o junta nacional. Informar de las pérdidas, bajas o deterioro y su soporte técnico.</a:t>
            </a: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algn="l"/>
            <a:r>
              <a:rPr lang="es-C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endParaRPr lang="es-CO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5E30092-7001-4817-AABF-D58C22554BE4}"/>
              </a:ext>
            </a:extLst>
          </p:cNvPr>
          <p:cNvSpPr txBox="1"/>
          <p:nvPr/>
        </p:nvSpPr>
        <p:spPr>
          <a:xfrm>
            <a:off x="3762752" y="745719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Reforma de Estatutos en la Asamblea General de Delegados realizada virtualmente del 15 al 19 de febrero de 2021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3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3DFDE77-DEDD-4F5C-BBD5-03F885C5C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5" y="307389"/>
            <a:ext cx="3108214" cy="989165"/>
          </a:xfrm>
          <a:prstGeom prst="rect">
            <a:avLst/>
          </a:prstGeom>
        </p:spPr>
      </p:pic>
      <p:pic>
        <p:nvPicPr>
          <p:cNvPr id="1026" name="Imagen 2">
            <a:extLst>
              <a:ext uri="{FF2B5EF4-FFF2-40B4-BE49-F238E27FC236}">
                <a16:creationId xmlns:a16="http://schemas.microsoft.com/office/drawing/2014/main" id="{F71752CB-6523-4F6B-84C5-77DF1DEF2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257" y="277837"/>
            <a:ext cx="1214946" cy="101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0729AAD-FAEA-4D8A-89AA-55EF54182BA5}"/>
              </a:ext>
            </a:extLst>
          </p:cNvPr>
          <p:cNvSpPr txBox="1"/>
          <p:nvPr/>
        </p:nvSpPr>
        <p:spPr>
          <a:xfrm>
            <a:off x="2914306" y="6140602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SINDICATO DE EMPLEADOS PÚBLICOS DEL SENA - SINDESENA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08FCAAF-8C41-4DA1-BDD3-EF1CCA6FDEF4}"/>
              </a:ext>
            </a:extLst>
          </p:cNvPr>
          <p:cNvSpPr txBox="1"/>
          <p:nvPr/>
        </p:nvSpPr>
        <p:spPr>
          <a:xfrm>
            <a:off x="3762752" y="286899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FUNCIONES  </a:t>
            </a:r>
            <a:endParaRPr lang="es-C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55407F0-DEAC-455F-8128-2829196DC00C}"/>
              </a:ext>
            </a:extLst>
          </p:cNvPr>
          <p:cNvSpPr txBox="1"/>
          <p:nvPr/>
        </p:nvSpPr>
        <p:spPr>
          <a:xfrm>
            <a:off x="661610" y="1268939"/>
            <a:ext cx="1036512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CO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CO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Aleyda Murillo Granados</a:t>
            </a:r>
          </a:p>
          <a:p>
            <a:r>
              <a:rPr lang="es-CO" sz="2800" dirty="0">
                <a:solidFill>
                  <a:srgbClr val="000000"/>
                </a:solidFill>
                <a:latin typeface="Tahoma" panose="020B0604030504040204" pitchFamily="34" charset="0"/>
              </a:rPr>
              <a:t>Presidente SINDESENA – Junta Nacional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C89306C-EB35-47C7-B289-1B80EFE0D009}"/>
              </a:ext>
            </a:extLst>
          </p:cNvPr>
          <p:cNvSpPr txBox="1"/>
          <p:nvPr/>
        </p:nvSpPr>
        <p:spPr>
          <a:xfrm>
            <a:off x="783422" y="2681414"/>
            <a:ext cx="1085078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CAPÍTULO XII</a:t>
            </a:r>
          </a:p>
          <a:p>
            <a:pPr algn="l"/>
            <a:endParaRPr lang="es-CO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+mj-lt"/>
              <a:buAutoNum type="alphaLcPeriod" startAt="13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Celebrar contratos dentro del giro ordinario de las actividades del sindicato y en la cuantía de las atribuciones señaladas en los estatutos.</a:t>
            </a:r>
          </a:p>
          <a:p>
            <a:pPr marL="342900" indent="-342900" algn="just">
              <a:buFont typeface="+mj-lt"/>
              <a:buAutoNum type="alphaLcPeriod" startAt="13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 cuenta a la Junta Directiva Nacional cuando quiera separarse de su cargo temporal o definitivamente.</a:t>
            </a:r>
          </a:p>
          <a:p>
            <a:pPr marL="342900" indent="-342900" algn="just">
              <a:buFont typeface="+mj-lt"/>
              <a:buAutoNum type="alphaLcPeriod" startAt="13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Expedir, previa autorizaci</a:t>
            </a: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ón de la Junta Directiva Nacional, al afiliado que lo solicite una certificación en la cual conste su honorabilidad y competencia.</a:t>
            </a:r>
          </a:p>
          <a:p>
            <a:pPr marL="342900" indent="-342900" algn="just">
              <a:buFont typeface="+mj-lt"/>
              <a:buAutoNum type="alphaLcPeriod" startAt="13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Comunicar al inspector de trabajo correspondiente, en asocio del Secretario</a:t>
            </a: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los cambios totales o parciales que ocurrieron en la Junta Directiva Nacional.</a:t>
            </a:r>
          </a:p>
          <a:p>
            <a:pPr marL="342900" indent="-342900" algn="just">
              <a:buFont typeface="+mj-lt"/>
              <a:buAutoNum type="alphaLcPeriod" startAt="13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Juramentar a los afiliados que ingresen al sindicato.</a:t>
            </a:r>
          </a:p>
          <a:p>
            <a:pPr marL="342900" indent="-342900" algn="just">
              <a:buFont typeface="+mj-lt"/>
              <a:buAutoNum type="alphaLcPeriod" startAt="13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Informar a las Regionales sobre el desarrollo de las labores llevadas a cabo por razón de sus funciones y las desarrolladas por la Junta Directiva Nacional.</a:t>
            </a:r>
          </a:p>
          <a:p>
            <a:pPr algn="just"/>
            <a:endParaRPr lang="es-CO" sz="16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s-C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endParaRPr lang="es-CO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5E30092-7001-4817-AABF-D58C22554BE4}"/>
              </a:ext>
            </a:extLst>
          </p:cNvPr>
          <p:cNvSpPr txBox="1"/>
          <p:nvPr/>
        </p:nvSpPr>
        <p:spPr>
          <a:xfrm>
            <a:off x="3762752" y="745719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Reforma de Estatutos en la Asamblea General de Delegados realizada virtualmente del 15 al 19 de febrero de 2021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49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3DFDE77-DEDD-4F5C-BBD5-03F885C5C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5" y="307389"/>
            <a:ext cx="3108214" cy="989165"/>
          </a:xfrm>
          <a:prstGeom prst="rect">
            <a:avLst/>
          </a:prstGeom>
        </p:spPr>
      </p:pic>
      <p:pic>
        <p:nvPicPr>
          <p:cNvPr id="1026" name="Imagen 2">
            <a:extLst>
              <a:ext uri="{FF2B5EF4-FFF2-40B4-BE49-F238E27FC236}">
                <a16:creationId xmlns:a16="http://schemas.microsoft.com/office/drawing/2014/main" id="{F71752CB-6523-4F6B-84C5-77DF1DEF2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257" y="277837"/>
            <a:ext cx="1214946" cy="101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0729AAD-FAEA-4D8A-89AA-55EF54182BA5}"/>
              </a:ext>
            </a:extLst>
          </p:cNvPr>
          <p:cNvSpPr txBox="1"/>
          <p:nvPr/>
        </p:nvSpPr>
        <p:spPr>
          <a:xfrm>
            <a:off x="2914306" y="6140602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SINDICATO DE EMPLEADOS PÚBLICOS DEL SENA - SINDESENA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08FCAAF-8C41-4DA1-BDD3-EF1CCA6FDEF4}"/>
              </a:ext>
            </a:extLst>
          </p:cNvPr>
          <p:cNvSpPr txBox="1"/>
          <p:nvPr/>
        </p:nvSpPr>
        <p:spPr>
          <a:xfrm>
            <a:off x="3762752" y="286899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FUNCIONES  </a:t>
            </a:r>
            <a:endParaRPr lang="es-C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55407F0-DEAC-455F-8128-2829196DC00C}"/>
              </a:ext>
            </a:extLst>
          </p:cNvPr>
          <p:cNvSpPr txBox="1"/>
          <p:nvPr/>
        </p:nvSpPr>
        <p:spPr>
          <a:xfrm>
            <a:off x="661610" y="1268939"/>
            <a:ext cx="1036512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CO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CO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Aleyda Murillo Granados</a:t>
            </a:r>
          </a:p>
          <a:p>
            <a:r>
              <a:rPr lang="es-CO" sz="2800" dirty="0">
                <a:solidFill>
                  <a:srgbClr val="000000"/>
                </a:solidFill>
                <a:latin typeface="Tahoma" panose="020B0604030504040204" pitchFamily="34" charset="0"/>
              </a:rPr>
              <a:t>Presidente SINDESENA – Junta Nacional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C89306C-EB35-47C7-B289-1B80EFE0D009}"/>
              </a:ext>
            </a:extLst>
          </p:cNvPr>
          <p:cNvSpPr txBox="1"/>
          <p:nvPr/>
        </p:nvSpPr>
        <p:spPr>
          <a:xfrm>
            <a:off x="783422" y="2681414"/>
            <a:ext cx="1085078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CAPÍTULO XII</a:t>
            </a:r>
          </a:p>
          <a:p>
            <a:pPr algn="l"/>
            <a:endParaRPr lang="es-CO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buFont typeface="+mj-lt"/>
              <a:buAutoNum type="alphaLcPeriod" startAt="19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Proponer a la Junta Directiva Nacional los acuerdos y reglamentos que crea necesarios para la mejor organización del sindicato.</a:t>
            </a:r>
          </a:p>
          <a:p>
            <a:pPr marL="342900" indent="-342900" algn="l">
              <a:buFont typeface="+mj-lt"/>
              <a:buAutoNum type="alphaLcPeriod" startAt="19"/>
            </a:pP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Definir los apoderados judiciales, firmar con ellos los contratos y otorgarles los poderes requeridos, previa aprobación de la Junta Directiva Nacional.</a:t>
            </a:r>
          </a:p>
          <a:p>
            <a:pPr marL="342900" indent="-342900" algn="l">
              <a:buFont typeface="+mj-lt"/>
              <a:buAutoNum type="alphaLcPeriod" startAt="19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Consultar vía telefónica</a:t>
            </a: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fax o correo electrónico las decisiones urgentes que deba tomar la Junta Directiva Nacional, cuando no sea posible esperar hasta la próxima reunión, comprometiéndose a hacer firmar el acta respectiva, ratificando la decisión en la reunión siguiente.</a:t>
            </a:r>
          </a:p>
          <a:p>
            <a:pPr marL="342900" indent="-342900" algn="l">
              <a:buFont typeface="+mj-lt"/>
              <a:buAutoNum type="alphaLcPeriod" startAt="19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Nombrar y retirar libremente los funcionarios para desempeñar los cargos que hayan sido aprobados por la Junta Directiva Nacional, responsabilizándose del cu</a:t>
            </a: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mplimiento de las disposiciones legales en materia salarial, prestaciones, de seguridad social, riesgos laborales y salud ocupacional.</a:t>
            </a:r>
          </a:p>
          <a:p>
            <a:pPr algn="l"/>
            <a:endParaRPr lang="es-CO" sz="16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endParaRPr lang="es-CO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buFont typeface="+mj-lt"/>
              <a:buAutoNum type="alphaLcPeriod" startAt="19"/>
            </a:pPr>
            <a:endParaRPr lang="es-CO" sz="16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buFont typeface="+mj-lt"/>
              <a:buAutoNum type="alphaLcPeriod" startAt="19"/>
            </a:pPr>
            <a:endParaRPr lang="es-CO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+mj-lt"/>
              <a:buAutoNum type="alphaLcPeriod" startAt="19"/>
            </a:pPr>
            <a:endParaRPr lang="es-CO" sz="16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s-CO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endParaRPr lang="es-CO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5E30092-7001-4817-AABF-D58C22554BE4}"/>
              </a:ext>
            </a:extLst>
          </p:cNvPr>
          <p:cNvSpPr txBox="1"/>
          <p:nvPr/>
        </p:nvSpPr>
        <p:spPr>
          <a:xfrm>
            <a:off x="3762752" y="745719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Reforma de Estatutos en la Asamblea General de Delegados realizada virtualmente del 15 al 19 de febrero de 2021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2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3DFDE77-DEDD-4F5C-BBD5-03F885C5C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75" y="307389"/>
            <a:ext cx="3108214" cy="989165"/>
          </a:xfrm>
          <a:prstGeom prst="rect">
            <a:avLst/>
          </a:prstGeom>
        </p:spPr>
      </p:pic>
      <p:pic>
        <p:nvPicPr>
          <p:cNvPr id="1026" name="Imagen 2">
            <a:extLst>
              <a:ext uri="{FF2B5EF4-FFF2-40B4-BE49-F238E27FC236}">
                <a16:creationId xmlns:a16="http://schemas.microsoft.com/office/drawing/2014/main" id="{F71752CB-6523-4F6B-84C5-77DF1DEF2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9257" y="277837"/>
            <a:ext cx="1214946" cy="101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0729AAD-FAEA-4D8A-89AA-55EF54182BA5}"/>
              </a:ext>
            </a:extLst>
          </p:cNvPr>
          <p:cNvSpPr txBox="1"/>
          <p:nvPr/>
        </p:nvSpPr>
        <p:spPr>
          <a:xfrm>
            <a:off x="2914306" y="6140602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6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SINDICATO DE EMPLEADOS PÚBLICOS DEL SENA - SINDESENA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08FCAAF-8C41-4DA1-BDD3-EF1CCA6FDEF4}"/>
              </a:ext>
            </a:extLst>
          </p:cNvPr>
          <p:cNvSpPr txBox="1"/>
          <p:nvPr/>
        </p:nvSpPr>
        <p:spPr>
          <a:xfrm>
            <a:off x="3762752" y="286899"/>
            <a:ext cx="60983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8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FUNCIONES  </a:t>
            </a:r>
            <a:endParaRPr lang="es-CO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55407F0-DEAC-455F-8128-2829196DC00C}"/>
              </a:ext>
            </a:extLst>
          </p:cNvPr>
          <p:cNvSpPr txBox="1"/>
          <p:nvPr/>
        </p:nvSpPr>
        <p:spPr>
          <a:xfrm>
            <a:off x="661610" y="1268939"/>
            <a:ext cx="1036512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CO" sz="1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es-CO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s-CO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Aleyda Murillo Granados</a:t>
            </a:r>
          </a:p>
          <a:p>
            <a:r>
              <a:rPr lang="es-CO" sz="2800" dirty="0">
                <a:solidFill>
                  <a:srgbClr val="000000"/>
                </a:solidFill>
                <a:latin typeface="Tahoma" panose="020B0604030504040204" pitchFamily="34" charset="0"/>
              </a:rPr>
              <a:t>Presidente SINDESENA – Junta Nacional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C89306C-EB35-47C7-B289-1B80EFE0D009}"/>
              </a:ext>
            </a:extLst>
          </p:cNvPr>
          <p:cNvSpPr txBox="1"/>
          <p:nvPr/>
        </p:nvSpPr>
        <p:spPr>
          <a:xfrm>
            <a:off x="783422" y="2681414"/>
            <a:ext cx="1085078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CAPÍTULO XII</a:t>
            </a:r>
          </a:p>
          <a:p>
            <a:pPr algn="l"/>
            <a:endParaRPr lang="es-CO" sz="16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l">
              <a:buFont typeface="+mj-lt"/>
              <a:buAutoNum type="alphaLcPeriod" startAt="23"/>
            </a:pPr>
            <a:r>
              <a:rPr lang="es-CO" sz="16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Dirigir y supervisar el funcionamiento de las oficinas del sindicato y cuidar de la debida y oportuna ejecución de las actividades laborales de los empleados.</a:t>
            </a:r>
          </a:p>
          <a:p>
            <a:pPr algn="l"/>
            <a:endParaRPr lang="es-CO" sz="16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s-CO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PARÁGRAFO 1: </a:t>
            </a: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Corresponde al Presidente la instalación de la Junta Directiva Nacional; todos los miembros de Subdirectiva tendrán derecho a concurrir a las reuniones de la junta Nacional, con voz pero sin voto.</a:t>
            </a:r>
          </a:p>
          <a:p>
            <a:pPr algn="l"/>
            <a:endParaRPr lang="es-CO" sz="1600" b="1" i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es-CO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PARÁGRAFO 2: </a:t>
            </a:r>
            <a:r>
              <a:rPr lang="es-CO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Junta Nacional expedirá un manual de procedimiento para contratación que deberá ser aplicado por todas las subdirectivas y comités al momento de contratar trabajadores al servicio del sindicato. El secretario de asuntos laborales y salud ocupacional hará seguimiento del cumplimiento del mismo a las subdirectivas</a:t>
            </a:r>
            <a:endParaRPr lang="es-CO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	</a:t>
            </a:r>
          </a:p>
          <a:p>
            <a:endParaRPr lang="es-CO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5E30092-7001-4817-AABF-D58C22554BE4}"/>
              </a:ext>
            </a:extLst>
          </p:cNvPr>
          <p:cNvSpPr txBox="1"/>
          <p:nvPr/>
        </p:nvSpPr>
        <p:spPr>
          <a:xfrm>
            <a:off x="3762752" y="745719"/>
            <a:ext cx="60983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600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Reforma de Estatutos en la Asamblea General de Delegados realizada virtualmente del 15 al 19 de febrero de 2021</a:t>
            </a:r>
            <a:endParaRPr lang="es-CO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185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1024</Words>
  <Application>Microsoft Office PowerPoint</Application>
  <PresentationFormat>Panorámica</PresentationFormat>
  <Paragraphs>97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PC</dc:creator>
  <cp:lastModifiedBy>Johana PC</cp:lastModifiedBy>
  <cp:revision>1</cp:revision>
  <dcterms:created xsi:type="dcterms:W3CDTF">2021-05-24T14:22:40Z</dcterms:created>
  <dcterms:modified xsi:type="dcterms:W3CDTF">2021-05-24T22:38:58Z</dcterms:modified>
</cp:coreProperties>
</file>