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7" r:id="rId1"/>
  </p:sldMasterIdLst>
  <p:notesMasterIdLst>
    <p:notesMasterId r:id="rId12"/>
  </p:notesMasterIdLst>
  <p:sldIdLst>
    <p:sldId id="257" r:id="rId2"/>
    <p:sldId id="403" r:id="rId3"/>
    <p:sldId id="419" r:id="rId4"/>
    <p:sldId id="417" r:id="rId5"/>
    <p:sldId id="420" r:id="rId6"/>
    <p:sldId id="407" r:id="rId7"/>
    <p:sldId id="421" r:id="rId8"/>
    <p:sldId id="410" r:id="rId9"/>
    <p:sldId id="422" r:id="rId10"/>
    <p:sldId id="268" r:id="rId11"/>
  </p:sldIdLst>
  <p:sldSz cx="9144000" cy="6858000" type="letter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6697D5DA-C20B-48CD-A0C2-ABFF5E8F78FE}">
          <p14:sldIdLst>
            <p14:sldId id="257"/>
            <p14:sldId id="403"/>
            <p14:sldId id="419"/>
            <p14:sldId id="417"/>
            <p14:sldId id="420"/>
            <p14:sldId id="407"/>
            <p14:sldId id="421"/>
            <p14:sldId id="410"/>
            <p14:sldId id="422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629"/>
  </p:normalViewPr>
  <p:slideViewPr>
    <p:cSldViewPr snapToGrid="0" snapToObjects="1">
      <p:cViewPr varScale="1">
        <p:scale>
          <a:sx n="86" d="100"/>
          <a:sy n="86" d="100"/>
        </p:scale>
        <p:origin x="13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04FBB-F753-4397-9ECD-13B96AA979E1}" type="datetimeFigureOut">
              <a:rPr lang="es-CO" smtClean="0"/>
              <a:t>22/05/2021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F2716-1944-4BD5-A5EA-812648A6CA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9101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22/05/2021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842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22/05/2021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449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22/05/2021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1209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22/05/2021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0102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22/05/2021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5612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22/05/2021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9758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22/05/2021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3867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22/05/2021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705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22/05/2021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305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22/05/2021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1184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22/05/2021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851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22/05/2021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597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22/05/2021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302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22/05/2021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407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22/05/2021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5855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B58B-DC32-DD4C-BC2B-69CC3D229718}" type="datetimeFigureOut">
              <a:rPr lang="es-CO" smtClean="0"/>
              <a:t>22/05/2021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916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7B58B-DC32-DD4C-BC2B-69CC3D229718}" type="datetimeFigureOut">
              <a:rPr lang="es-CO" smtClean="0"/>
              <a:t>22/05/2021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677B6E9-120D-5F4B-A0A5-6DB3E2FC65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4148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1429548" y="4914769"/>
            <a:ext cx="7349522" cy="931849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SINDICATO DE EMPLEADOS PÚBLICOS DEL SENA - SINDESENA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38433CC-5F79-4EDF-BD90-F637D402AB5F}"/>
              </a:ext>
            </a:extLst>
          </p:cNvPr>
          <p:cNvSpPr/>
          <p:nvPr/>
        </p:nvSpPr>
        <p:spPr>
          <a:xfrm>
            <a:off x="1180166" y="1807367"/>
            <a:ext cx="742997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FUNCIONES, LINEAS DE ACTUACIÓN </a:t>
            </a:r>
          </a:p>
          <a:p>
            <a:pPr algn="ctr"/>
            <a:r>
              <a:rPr lang="es-CO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TESOREROS SUBDIRECTIVAS Y COMITES SINDICALES</a:t>
            </a:r>
            <a:br>
              <a:rPr lang="es-CO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s-CO" sz="28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4C1BBBD-DF12-4C99-8F5D-2A5E38493F7F}"/>
              </a:ext>
            </a:extLst>
          </p:cNvPr>
          <p:cNvSpPr/>
          <p:nvPr/>
        </p:nvSpPr>
        <p:spPr>
          <a:xfrm>
            <a:off x="1429548" y="6183484"/>
            <a:ext cx="75417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MAYO DE 2021</a:t>
            </a:r>
            <a:endParaRPr lang="es-CO" sz="2400" dirty="0">
              <a:solidFill>
                <a:srgbClr val="C0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36" y="167320"/>
            <a:ext cx="3432345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826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90304" y="2825399"/>
            <a:ext cx="37213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6000" b="1" dirty="0">
                <a:solidFill>
                  <a:srgbClr val="800000"/>
                </a:solidFill>
              </a:rPr>
              <a:t>GRACIAS</a:t>
            </a:r>
          </a:p>
        </p:txBody>
      </p:sp>
      <p:pic>
        <p:nvPicPr>
          <p:cNvPr id="5" name="Imagen 4" descr="logo sindesena JUNTA NACIONAL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13" r="-800" b="29688"/>
          <a:stretch>
            <a:fillRect/>
          </a:stretch>
        </p:blipFill>
        <p:spPr bwMode="auto">
          <a:xfrm>
            <a:off x="5322304" y="-1"/>
            <a:ext cx="3821696" cy="108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4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75365" y="980155"/>
            <a:ext cx="7681647" cy="513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es-CO" sz="1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3E7A009-2814-4519-8173-23CEADC2D46F}"/>
              </a:ext>
            </a:extLst>
          </p:cNvPr>
          <p:cNvSpPr txBox="1"/>
          <p:nvPr/>
        </p:nvSpPr>
        <p:spPr>
          <a:xfrm>
            <a:off x="443345" y="1560047"/>
            <a:ext cx="833290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ARTÍCULO 43º. Son funciones y obligaciones del Tesorero: </a:t>
            </a:r>
          </a:p>
          <a:p>
            <a:pPr algn="just"/>
            <a:endParaRPr lang="es-E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E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 Recolectar las cuotas de admisión, ordinarias y extraordinarios y las multas que deben pagar los afiliados al sindicato. </a:t>
            </a:r>
          </a:p>
          <a:p>
            <a:pPr algn="just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E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PARAGRAFO 1: Cuando existan Subdirectivas Regionales y comités sindicales estas deben aportar un porcentaje de sus ingresos mensuales a la Junta Nacional de acuerdo a su número de afiliado, tal como se establece en el Artículo 63 de los presentes estatutos </a:t>
            </a:r>
          </a:p>
          <a:p>
            <a:pPr algn="just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C80F6EC-8FCA-4D89-89FD-CDF354A83393}"/>
              </a:ext>
            </a:extLst>
          </p:cNvPr>
          <p:cNvSpPr txBox="1"/>
          <p:nvPr/>
        </p:nvSpPr>
        <p:spPr>
          <a:xfrm>
            <a:off x="1484034" y="521303"/>
            <a:ext cx="5940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LAS FUNCIONES DEL TESORERO</a:t>
            </a:r>
            <a:endParaRPr lang="es-CO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8357" y="5856778"/>
            <a:ext cx="3432345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75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75365" y="980155"/>
            <a:ext cx="7681647" cy="513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es-CO" sz="1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3E7A009-2814-4519-8173-23CEADC2D46F}"/>
              </a:ext>
            </a:extLst>
          </p:cNvPr>
          <p:cNvSpPr txBox="1"/>
          <p:nvPr/>
        </p:nvSpPr>
        <p:spPr>
          <a:xfrm>
            <a:off x="443345" y="1475410"/>
            <a:ext cx="833290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ARTÍCULO 43º. Son funciones y obligaciones del Tesorero: </a:t>
            </a:r>
          </a:p>
          <a:p>
            <a:pPr algn="just"/>
            <a:endParaRPr lang="es-E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E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PARAGRAFO 2: Los descuentos anunciados anteriormente se aplicaran de manera directa, del valor de los aportes que la dirección general del SENA gira a la cuenta bancaria a nombre de la Junta Nacional </a:t>
            </a:r>
          </a:p>
          <a:p>
            <a:pPr algn="just"/>
            <a:endParaRPr lang="es-E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E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PARAGRAFO 3: Los aportes correspondientes a las subdirectivas una vez aplicados los respectivos descuentos, serán girados únicamente a las cuentas bancarias que se encuentren a nombre de la respectiva subdirectiva y que tengan como titulares al presidente y tesorero respectivo.</a:t>
            </a:r>
          </a:p>
          <a:p>
            <a:pPr algn="just"/>
            <a:endParaRPr lang="es-E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C80F6EC-8FCA-4D89-89FD-CDF354A83393}"/>
              </a:ext>
            </a:extLst>
          </p:cNvPr>
          <p:cNvSpPr txBox="1"/>
          <p:nvPr/>
        </p:nvSpPr>
        <p:spPr>
          <a:xfrm>
            <a:off x="3962400" y="576702"/>
            <a:ext cx="49946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LAS FUNCIONES DEL TESORERO</a:t>
            </a:r>
            <a:endParaRPr lang="es-CO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Imagen 7" descr="logo sindesena JUNTA NACIONAL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13" r="-800" b="29688"/>
          <a:stretch>
            <a:fillRect/>
          </a:stretch>
        </p:blipFill>
        <p:spPr bwMode="auto">
          <a:xfrm>
            <a:off x="231352" y="32353"/>
            <a:ext cx="342900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220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75365" y="980155"/>
            <a:ext cx="7681647" cy="513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es-CO" sz="1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3E7A009-2814-4519-8173-23CEADC2D46F}"/>
              </a:ext>
            </a:extLst>
          </p:cNvPr>
          <p:cNvSpPr txBox="1"/>
          <p:nvPr/>
        </p:nvSpPr>
        <p:spPr>
          <a:xfrm>
            <a:off x="498764" y="1248085"/>
            <a:ext cx="84582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ARTÍCULO 43º. Son funciones y obligaciones del Tesorero:</a:t>
            </a:r>
          </a:p>
          <a:p>
            <a:pPr algn="just"/>
            <a:endParaRPr lang="es-E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E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PARAGRAFO 4. Los aportes serán girados a las subdirectivas y comités, una vez estas cumplan con los requisitos establecidos, para tal fin por la Junta Nacional.</a:t>
            </a:r>
            <a:endParaRPr lang="es-E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E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E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Velar porque la contabilidad del sindicato se encuentre al día y de conformidad con las disposiciones legales y estatutarias.</a:t>
            </a:r>
          </a:p>
          <a:p>
            <a:pPr algn="just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E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 Recolectar las cuotas extraordinarias decretadas por la Asamblea Regional. </a:t>
            </a:r>
          </a:p>
          <a:p>
            <a:pPr algn="just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C80F6EC-8FCA-4D89-89FD-CDF354A83393}"/>
              </a:ext>
            </a:extLst>
          </p:cNvPr>
          <p:cNvSpPr txBox="1"/>
          <p:nvPr/>
        </p:nvSpPr>
        <p:spPr>
          <a:xfrm>
            <a:off x="692727" y="210714"/>
            <a:ext cx="50439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LAS FUNCIONES DEL TESORERO</a:t>
            </a:r>
            <a:endParaRPr lang="es-CO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Imagen 7" descr="logo sindesena JUNTA NACIONAL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13" r="-800" b="29688"/>
          <a:stretch>
            <a:fillRect/>
          </a:stretch>
        </p:blipFill>
        <p:spPr bwMode="auto">
          <a:xfrm>
            <a:off x="5736681" y="0"/>
            <a:ext cx="342900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267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75365" y="980155"/>
            <a:ext cx="7681647" cy="513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es-CO" sz="1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3E7A009-2814-4519-8173-23CEADC2D46F}"/>
              </a:ext>
            </a:extLst>
          </p:cNvPr>
          <p:cNvSpPr txBox="1"/>
          <p:nvPr/>
        </p:nvSpPr>
        <p:spPr>
          <a:xfrm>
            <a:off x="314036" y="890617"/>
            <a:ext cx="871686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ARTÍCULO 43º. Son funciones y obligaciones del Tesorero:</a:t>
            </a:r>
          </a:p>
          <a:p>
            <a:pPr algn="just"/>
            <a:r>
              <a:rPr lang="es-E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 Depositar en una entidad bancaria los dineros recolectados en cuentas corrientes y/o de ahorros, a nombre de SINDESENA, dejando en caja menor debidamente administrada, solamente la cantidad de un salario mínimo legal mensual vigente, para gastos cotidianos menores. </a:t>
            </a:r>
          </a:p>
          <a:p>
            <a:pPr algn="just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E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 Abstenerse de pagar cuentas que no hayan sido confirmadas por el Presidente y firmar conjuntamente con él todos los retiros y giros de fondos. </a:t>
            </a:r>
          </a:p>
          <a:p>
            <a:pPr algn="just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E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f. Rendir cada mes a la Junta Directiva Regional un informe detallado de las sumas recaudadas, los gastos efectuados y el estado de caja.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es-CO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C80F6EC-8FCA-4D89-89FD-CDF354A83393}"/>
              </a:ext>
            </a:extLst>
          </p:cNvPr>
          <p:cNvSpPr txBox="1"/>
          <p:nvPr/>
        </p:nvSpPr>
        <p:spPr>
          <a:xfrm>
            <a:off x="452582" y="293978"/>
            <a:ext cx="6971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LAS FUNCIONES DEL TESORERO</a:t>
            </a:r>
            <a:endParaRPr lang="es-CO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Imagen 7" descr="logo sindesena JUNTA NACIONAL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13" r="-800" b="29688"/>
          <a:stretch>
            <a:fillRect/>
          </a:stretch>
        </p:blipFill>
        <p:spPr bwMode="auto">
          <a:xfrm>
            <a:off x="6354618" y="6062510"/>
            <a:ext cx="2789382" cy="79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250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75365" y="980155"/>
            <a:ext cx="7681647" cy="513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es-CO" sz="1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3E7A009-2814-4519-8173-23CEADC2D46F}"/>
              </a:ext>
            </a:extLst>
          </p:cNvPr>
          <p:cNvSpPr txBox="1"/>
          <p:nvPr/>
        </p:nvSpPr>
        <p:spPr>
          <a:xfrm>
            <a:off x="295564" y="885343"/>
            <a:ext cx="866144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E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ARTÍCULO 43º. Son funciones y obligaciones del Tesorero:</a:t>
            </a:r>
          </a:p>
          <a:p>
            <a:pPr algn="just"/>
            <a:r>
              <a:rPr lang="es-E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g. Presentar informe a la Asamblea Regional de afiliados y a la Junta Directiva de la Subdirectiva sobre todos los aspectos que han sido objeto de su gestión y en particular sobre las condiciones financieras de la Subdirectiva o Comité Sindical.</a:t>
            </a:r>
          </a:p>
          <a:p>
            <a:pPr algn="just"/>
            <a:endParaRPr lang="es-E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E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h. Hacer recomendaciones a la Asamblea Regional de Afiliados, a la Junta Directiva de la Subdirectiva o Comité Sindical  y a la Presidencia sobre el mejoramiento de la situación financiera de la Subdirectiva o Comité Sindical, controles necesarios, etc. </a:t>
            </a:r>
          </a:p>
          <a:p>
            <a:pPr algn="just"/>
            <a:endParaRPr lang="es-E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E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Presentar periódicamente un informe sobre la cartera y cobrar los dineros adeudados. </a:t>
            </a:r>
          </a:p>
          <a:p>
            <a:pPr marL="400050" indent="-400050" algn="just">
              <a:buAutoNum type="romanLcPeriod"/>
            </a:pPr>
            <a:endParaRPr lang="es-E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C80F6EC-8FCA-4D89-89FD-CDF354A83393}"/>
              </a:ext>
            </a:extLst>
          </p:cNvPr>
          <p:cNvSpPr txBox="1"/>
          <p:nvPr/>
        </p:nvSpPr>
        <p:spPr>
          <a:xfrm>
            <a:off x="480291" y="718545"/>
            <a:ext cx="6944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LAS FUNCIONES DEL TESORERO</a:t>
            </a:r>
            <a:endParaRPr lang="es-CO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Imagen 7" descr="logo sindesena JUNTA NACIONAL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13" r="-800" b="29688"/>
          <a:stretch>
            <a:fillRect/>
          </a:stretch>
        </p:blipFill>
        <p:spPr bwMode="auto">
          <a:xfrm>
            <a:off x="6336145" y="2255"/>
            <a:ext cx="2878281" cy="820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074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75365" y="980155"/>
            <a:ext cx="7681647" cy="513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es-CO" sz="1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3E7A009-2814-4519-8173-23CEADC2D46F}"/>
              </a:ext>
            </a:extLst>
          </p:cNvPr>
          <p:cNvSpPr txBox="1"/>
          <p:nvPr/>
        </p:nvSpPr>
        <p:spPr>
          <a:xfrm>
            <a:off x="295564" y="1335670"/>
            <a:ext cx="866144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ARTÍCULO 43º. Son funciones y obligaciones del Tesorero:</a:t>
            </a:r>
          </a:p>
          <a:p>
            <a:pPr marL="400050" indent="-400050" algn="just">
              <a:buAutoNum type="romanLcPeriod"/>
            </a:pPr>
            <a:endParaRPr lang="es-E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E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j.  Mantener contacto permanente con el Tesorero de la Junta Nacional en temas relacionados con sus funciones a fin de realizar mejoras o correctivos necesarios. </a:t>
            </a:r>
          </a:p>
          <a:p>
            <a:pPr algn="just"/>
            <a:endParaRPr lang="es-E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E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k. Presentar proyecto de presupuesto de la Junta Directiva Regional y a la Asamblea Regional de Afiliados. </a:t>
            </a:r>
          </a:p>
          <a:p>
            <a:pPr algn="just"/>
            <a:endParaRPr lang="es-E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E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l. Permitir en todo momento la revisión de las cuentas a los miembros de la Junta Directiva de la Subdirectiva o al Fiscal y al afiliado que así lo solicite. </a:t>
            </a:r>
          </a:p>
          <a:p>
            <a:pPr algn="just"/>
            <a:endParaRPr lang="es-E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E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E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E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C80F6EC-8FCA-4D89-89FD-CDF354A83393}"/>
              </a:ext>
            </a:extLst>
          </p:cNvPr>
          <p:cNvSpPr txBox="1"/>
          <p:nvPr/>
        </p:nvSpPr>
        <p:spPr>
          <a:xfrm>
            <a:off x="295563" y="369667"/>
            <a:ext cx="51616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LAS FUNCIONES DEL TESORERO</a:t>
            </a:r>
            <a:endParaRPr lang="es-CO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Imagen 7" descr="logo sindesena JUNTA NACIONAL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13" r="-800" b="29688"/>
          <a:stretch>
            <a:fillRect/>
          </a:stretch>
        </p:blipFill>
        <p:spPr bwMode="auto">
          <a:xfrm>
            <a:off x="5710030" y="2255"/>
            <a:ext cx="342900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089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75365" y="980155"/>
            <a:ext cx="7681647" cy="513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es-CO" sz="1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47E8F99-2458-4FF3-9219-997CB3B3CE02}"/>
              </a:ext>
            </a:extLst>
          </p:cNvPr>
          <p:cNvSpPr txBox="1"/>
          <p:nvPr/>
        </p:nvSpPr>
        <p:spPr>
          <a:xfrm>
            <a:off x="341745" y="1657472"/>
            <a:ext cx="850669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MX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Participar en Reuniones de la Junta Directiva.</a:t>
            </a:r>
          </a:p>
          <a:p>
            <a:pPr algn="just"/>
            <a:endParaRPr lang="es-MX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MX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Participar activamente en todas las acciones tendientes a defender El SENA y las garantías laborales y prestacionales de los trabajadores  y derechos de los aprendices.</a:t>
            </a:r>
          </a:p>
          <a:p>
            <a:pPr algn="just"/>
            <a:endParaRPr lang="es-MX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MX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Participar en reuniones de tesoreros convocada por la Junta Nacional de </a:t>
            </a:r>
            <a:r>
              <a:rPr lang="es-MX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Sindesena</a:t>
            </a:r>
            <a:r>
              <a:rPr lang="es-MX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es-MX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MX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Participar en las Asambleas Regionales</a:t>
            </a:r>
          </a:p>
          <a:p>
            <a:pPr algn="just"/>
            <a:endParaRPr lang="es-MX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MX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Atender diferentes tareas o actividades asignadas por la Junta Directiva de la Subdirectiva o Comité Sindical.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D6CF309-D142-4EA3-814C-D0E68EE83CC6}"/>
              </a:ext>
            </a:extLst>
          </p:cNvPr>
          <p:cNvSpPr txBox="1"/>
          <p:nvPr/>
        </p:nvSpPr>
        <p:spPr>
          <a:xfrm>
            <a:off x="233169" y="246449"/>
            <a:ext cx="52948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ORGANIZACIÓN Y PARTICIPACION EN OTROS EVENTOS</a:t>
            </a:r>
            <a:endParaRPr lang="es-CO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Imagen 7" descr="logo sindesena JUNTA NACIONAL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13" r="-800" b="29688"/>
          <a:stretch>
            <a:fillRect/>
          </a:stretch>
        </p:blipFill>
        <p:spPr bwMode="auto">
          <a:xfrm>
            <a:off x="5715000" y="2255"/>
            <a:ext cx="342900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805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75365" y="980155"/>
            <a:ext cx="7681647" cy="513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es-CO" sz="1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47E8F99-2458-4FF3-9219-997CB3B3CE02}"/>
              </a:ext>
            </a:extLst>
          </p:cNvPr>
          <p:cNvSpPr txBox="1"/>
          <p:nvPr/>
        </p:nvSpPr>
        <p:spPr>
          <a:xfrm>
            <a:off x="341745" y="1657472"/>
            <a:ext cx="85066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MX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Responsable del trámite de afiliaciones o desafiliaciones aprobadas por la Junta Directiva de la Subdirectiva o Comité Sindical.</a:t>
            </a:r>
          </a:p>
          <a:p>
            <a:pPr algn="just"/>
            <a:endParaRPr lang="es-MX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MX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Responsable de entregar en los 3 primeros días hábiles el informe de Tesorería a la Junta Nacional de </a:t>
            </a:r>
            <a:r>
              <a:rPr lang="es-MX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Sindesena</a:t>
            </a:r>
            <a:r>
              <a:rPr lang="es-MX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es-MX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MX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Responsable de todas las gestiones que se deben adelantar en bancos.</a:t>
            </a:r>
          </a:p>
          <a:p>
            <a:pPr algn="just"/>
            <a:endParaRPr lang="es-MX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MX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Responsable de los pagos en las subdirectivas y que los soportes cumplan con las exigencias de ley.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MX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Responsable de todo lo relacionado con los pagos del personal a cargo.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D6CF309-D142-4EA3-814C-D0E68EE83CC6}"/>
              </a:ext>
            </a:extLst>
          </p:cNvPr>
          <p:cNvSpPr txBox="1"/>
          <p:nvPr/>
        </p:nvSpPr>
        <p:spPr>
          <a:xfrm>
            <a:off x="357908" y="302326"/>
            <a:ext cx="51701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ORGANIZACIÓN Y PARTICIPACION EN OTROS EVENTOS</a:t>
            </a:r>
            <a:endParaRPr lang="es-CO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Imagen 7" descr="logo sindesena JUNTA NACIONAL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13" r="-800" b="29688"/>
          <a:stretch>
            <a:fillRect/>
          </a:stretch>
        </p:blipFill>
        <p:spPr bwMode="auto">
          <a:xfrm>
            <a:off x="5715000" y="2255"/>
            <a:ext cx="342900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3682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5298</TotalTime>
  <Words>763</Words>
  <Application>Microsoft Office PowerPoint</Application>
  <PresentationFormat>Carta (216 x 279 mm)</PresentationFormat>
  <Paragraphs>69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Tahoma</vt:lpstr>
      <vt:lpstr>Wingdings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Conversatorio con la JUNTA NACIONAL y la SUBDIRECTIVA VALLE</dc:title>
  <dc:creator>Microsoft Office User</dc:creator>
  <cp:lastModifiedBy>German Ramirez Maldonado</cp:lastModifiedBy>
  <cp:revision>154</cp:revision>
  <dcterms:created xsi:type="dcterms:W3CDTF">2019-09-26T11:30:51Z</dcterms:created>
  <dcterms:modified xsi:type="dcterms:W3CDTF">2021-05-22T20:03:34Z</dcterms:modified>
</cp:coreProperties>
</file>